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9"/>
  </p:notesMasterIdLst>
  <p:handoutMasterIdLst>
    <p:handoutMasterId r:id="rId40"/>
  </p:handoutMasterIdLst>
  <p:sldIdLst>
    <p:sldId id="603" r:id="rId8"/>
    <p:sldId id="2176" r:id="rId9"/>
    <p:sldId id="1800" r:id="rId10"/>
    <p:sldId id="2258" r:id="rId11"/>
    <p:sldId id="2257" r:id="rId12"/>
    <p:sldId id="2263" r:id="rId13"/>
    <p:sldId id="2262" r:id="rId14"/>
    <p:sldId id="2281" r:id="rId15"/>
    <p:sldId id="2282" r:id="rId16"/>
    <p:sldId id="2283" r:id="rId17"/>
    <p:sldId id="2284" r:id="rId18"/>
    <p:sldId id="2280" r:id="rId19"/>
    <p:sldId id="2285" r:id="rId20"/>
    <p:sldId id="2259" r:id="rId21"/>
    <p:sldId id="2265" r:id="rId22"/>
    <p:sldId id="2286" r:id="rId23"/>
    <p:sldId id="2287" r:id="rId24"/>
    <p:sldId id="2288" r:id="rId25"/>
    <p:sldId id="2290" r:id="rId26"/>
    <p:sldId id="2289" r:id="rId27"/>
    <p:sldId id="2291" r:id="rId28"/>
    <p:sldId id="2293" r:id="rId29"/>
    <p:sldId id="2294" r:id="rId30"/>
    <p:sldId id="2295" r:id="rId31"/>
    <p:sldId id="2296" r:id="rId32"/>
    <p:sldId id="2297" r:id="rId33"/>
    <p:sldId id="2299" r:id="rId34"/>
    <p:sldId id="2300" r:id="rId35"/>
    <p:sldId id="2301" r:id="rId36"/>
    <p:sldId id="2298" r:id="rId37"/>
    <p:sldId id="582" r:id="rId3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1D1D1A"/>
    <a:srgbClr val="221815"/>
    <a:srgbClr val="595757"/>
    <a:srgbClr val="FFFF00"/>
    <a:srgbClr val="E4EBEA"/>
    <a:srgbClr val="FFFFFF"/>
    <a:srgbClr val="E9002F"/>
    <a:srgbClr val="F2F2F2"/>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2"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9/12/23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2023/9/12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641387" y="683342"/>
            <a:ext cx="6736875"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mj-ea"/>
                <a:ea typeface="+mj-ea"/>
              </a:rPr>
              <a:t>AI</a:t>
            </a:r>
            <a:r>
              <a:rPr lang="zh-CN" altLang="en-US" sz="9600" b="1" dirty="0">
                <a:latin typeface="+mj-ea"/>
                <a:ea typeface="+mj-ea"/>
              </a:rPr>
              <a:t> 系统</a:t>
            </a:r>
            <a:endParaRPr lang="en-US" altLang="zh-CN" sz="9600" b="1" dirty="0">
              <a:latin typeface="+mj-ea"/>
              <a:ea typeface="+mj-ea"/>
            </a:endParaRPr>
          </a:p>
          <a:p>
            <a:pPr>
              <a:spcAft>
                <a:spcPts val="2000"/>
              </a:spcAft>
            </a:pPr>
            <a:r>
              <a:rPr lang="zh-CN" altLang="en-US" sz="9600" b="1" dirty="0">
                <a:latin typeface="+mj-ea"/>
                <a:ea typeface="+mj-ea"/>
              </a:rPr>
              <a:t>组成</a:t>
            </a:r>
            <a:r>
              <a:rPr lang="en-US" altLang="zh-CN" sz="9600" b="1" dirty="0">
                <a:latin typeface="+mj-ea"/>
                <a:ea typeface="+mj-ea"/>
              </a:rPr>
              <a:t>&amp;</a:t>
            </a:r>
            <a:r>
              <a:rPr lang="zh-CN" altLang="en-US" sz="9600" b="1" dirty="0">
                <a:latin typeface="+mj-ea"/>
                <a:ea typeface="+mj-ea"/>
              </a:rPr>
              <a:t>生态</a:t>
            </a:r>
            <a:endParaRPr lang="en-US" altLang="zh-CN" sz="9600" b="1" dirty="0">
              <a:latin typeface="+mj-ea"/>
              <a:ea typeface="+mj-ea"/>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BE4C68-732B-FD42-809B-8FA13F84FC3E}"/>
              </a:ext>
            </a:extLst>
          </p:cNvPr>
          <p:cNvSpPr>
            <a:spLocks noGrp="1"/>
          </p:cNvSpPr>
          <p:nvPr>
            <p:ph type="title"/>
          </p:nvPr>
        </p:nvSpPr>
        <p:spPr/>
        <p:txBody>
          <a:bodyPr/>
          <a:lstStyle/>
          <a:p>
            <a:r>
              <a:rPr lang="zh-CN" altLang="en-US" dirty="0"/>
              <a:t>新挑战下系统设计、实现和演化问题</a:t>
            </a:r>
          </a:p>
        </p:txBody>
      </p:sp>
      <p:sp>
        <p:nvSpPr>
          <p:cNvPr id="5" name="内容占位符 4">
            <a:extLst>
              <a:ext uri="{FF2B5EF4-FFF2-40B4-BE49-F238E27FC236}">
                <a16:creationId xmlns:a16="http://schemas.microsoft.com/office/drawing/2014/main" id="{4B701DB5-2984-9E48-88CB-DF0201AB8C34}"/>
              </a:ext>
            </a:extLst>
          </p:cNvPr>
          <p:cNvSpPr>
            <a:spLocks noGrp="1"/>
          </p:cNvSpPr>
          <p:nvPr>
            <p:ph sz="half" idx="1"/>
          </p:nvPr>
        </p:nvSpPr>
        <p:spPr/>
        <p:txBody>
          <a:bodyPr/>
          <a:lstStyle/>
          <a:p>
            <a:r>
              <a:rPr lang="zh-CN" altLang="en-US" b="1" dirty="0"/>
              <a:t>持续优化：</a:t>
            </a:r>
            <a:r>
              <a:rPr lang="zh-CN" altLang="en-US" dirty="0"/>
              <a:t>由于 </a:t>
            </a:r>
            <a:r>
              <a:rPr lang="en-US" altLang="zh-CN" dirty="0"/>
              <a:t>AI</a:t>
            </a:r>
            <a:r>
              <a:rPr lang="zh-CN" altLang="en-US" dirty="0"/>
              <a:t> 训练业务是迭代且周期较长，给系统以内省优化的机会，即不断监控，不断优化当前系统配置与运行时策略，以期弥补纯静态优化获取信息不足，运行时干扰造成的相比最优化的策略的差距。</a:t>
            </a:r>
            <a:endParaRPr lang="en-US" altLang="zh-CN" dirty="0"/>
          </a:p>
          <a:p>
            <a:r>
              <a:rPr lang="zh-CN" altLang="en-US" b="1" dirty="0"/>
              <a:t>通用泛化：</a:t>
            </a:r>
            <a:r>
              <a:rPr lang="zh-CN" altLang="en-US" dirty="0"/>
              <a:t>探索并解决新挑战下的系统设计、实现和演化的问题。动态性支持、利用稀疏性进行加速优化、混合精度训练与部署、混合训练范式（强化学习）等。</a:t>
            </a:r>
          </a:p>
          <a:p>
            <a:endParaRPr lang="zh-CN" altLang="en-US" dirty="0"/>
          </a:p>
        </p:txBody>
      </p:sp>
    </p:spTree>
    <p:extLst>
      <p:ext uri="{BB962C8B-B14F-4D97-AF65-F5344CB8AC3E}">
        <p14:creationId xmlns:p14="http://schemas.microsoft.com/office/powerpoint/2010/main" val="410911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3AF100-8F83-ED4A-9D99-2D7E21DCB5F3}"/>
              </a:ext>
            </a:extLst>
          </p:cNvPr>
          <p:cNvSpPr>
            <a:spLocks noGrp="1"/>
          </p:cNvSpPr>
          <p:nvPr>
            <p:ph type="title"/>
          </p:nvPr>
        </p:nvSpPr>
        <p:spPr/>
        <p:txBody>
          <a:bodyPr/>
          <a:lstStyle/>
          <a:p>
            <a:r>
              <a:rPr lang="zh-CN" altLang="en-US" dirty="0"/>
              <a:t>提供大规模 </a:t>
            </a:r>
            <a:r>
              <a:rPr lang="en-US" altLang="zh-CN" dirty="0"/>
              <a:t>AI</a:t>
            </a:r>
            <a:r>
              <a:rPr lang="zh-CN" altLang="en-US" dirty="0"/>
              <a:t> 集群的企业级环境部署</a:t>
            </a:r>
          </a:p>
        </p:txBody>
      </p:sp>
      <p:sp>
        <p:nvSpPr>
          <p:cNvPr id="5" name="内容占位符 4">
            <a:extLst>
              <a:ext uri="{FF2B5EF4-FFF2-40B4-BE49-F238E27FC236}">
                <a16:creationId xmlns:a16="http://schemas.microsoft.com/office/drawing/2014/main" id="{975D590B-6756-0B4C-953E-838AAC19A7A8}"/>
              </a:ext>
            </a:extLst>
          </p:cNvPr>
          <p:cNvSpPr>
            <a:spLocks noGrp="1"/>
          </p:cNvSpPr>
          <p:nvPr>
            <p:ph sz="half" idx="1"/>
          </p:nvPr>
        </p:nvSpPr>
        <p:spPr/>
        <p:txBody>
          <a:bodyPr/>
          <a:lstStyle/>
          <a:p>
            <a:r>
              <a:rPr lang="zh-CN" altLang="en-US" b="1" dirty="0"/>
              <a:t>多租环境训练部署：</a:t>
            </a:r>
            <a:r>
              <a:rPr lang="zh-CN" altLang="en-US" dirty="0"/>
              <a:t>面对多组织，多工程师共享集群资源，以及迫切使用 </a:t>
            </a:r>
            <a:r>
              <a:rPr lang="en-US" altLang="zh-CN" dirty="0"/>
              <a:t>AI</a:t>
            </a:r>
            <a:r>
              <a:rPr lang="zh-CN" altLang="en-US" dirty="0"/>
              <a:t> 算力资源日益增长的需求，提供公平，稳定，高效的多租环境。</a:t>
            </a:r>
          </a:p>
          <a:p>
            <a:r>
              <a:rPr lang="zh-CN" altLang="en-US" b="1" dirty="0"/>
              <a:t>跨平台推理部署：</a:t>
            </a:r>
            <a:r>
              <a:rPr lang="zh-CN" altLang="en-US" dirty="0"/>
              <a:t>面对割裂的边缘侧硬件与软件栈，让模型训练一次，跨平台部署到不同软硬件平台，是推理场景需要解决的重要问题。</a:t>
            </a:r>
          </a:p>
          <a:p>
            <a:r>
              <a:rPr lang="zh-CN" altLang="en-US" b="1" dirty="0"/>
              <a:t>安全与隐私的需求：</a:t>
            </a:r>
            <a:r>
              <a:rPr lang="en-US" altLang="zh-CN" dirty="0"/>
              <a:t>AI</a:t>
            </a:r>
            <a:r>
              <a:rPr lang="zh-CN" altLang="en-US" dirty="0"/>
              <a:t> 算法类似传统程序接受输入，处理后产生输出。相比传统程序其解释性差，造成更容易产生安全问题，容易被攻击。同时模型本身的重要信息为权重，要注意模型的隐私保护。如果是企业级环境或公有云环境，会有更高的安全和隐私保护要求。</a:t>
            </a:r>
          </a:p>
        </p:txBody>
      </p:sp>
    </p:spTree>
    <p:extLst>
      <p:ext uri="{BB962C8B-B14F-4D97-AF65-F5344CB8AC3E}">
        <p14:creationId xmlns:p14="http://schemas.microsoft.com/office/powerpoint/2010/main" val="73099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FE7D111-68B9-9640-B8A8-950EA47FDAE0}"/>
              </a:ext>
            </a:extLst>
          </p:cNvPr>
          <p:cNvPicPr>
            <a:picLocks noChangeAspect="1"/>
          </p:cNvPicPr>
          <p:nvPr/>
        </p:nvPicPr>
        <p:blipFill rotWithShape="1">
          <a:blip r:embed="rId2"/>
          <a:srcRect t="7902" b="6081"/>
          <a:stretch/>
        </p:blipFill>
        <p:spPr>
          <a:xfrm>
            <a:off x="1701555" y="927537"/>
            <a:ext cx="8793651" cy="5002925"/>
          </a:xfrm>
          <a:prstGeom prst="roundRect">
            <a:avLst>
              <a:gd name="adj" fmla="val 195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995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en-US" altLang="zh-CN" dirty="0"/>
              <a:t>AI</a:t>
            </a:r>
            <a:r>
              <a:rPr lang="zh-CN" altLang="en-US" dirty="0"/>
              <a:t> 系统设计的</a:t>
            </a:r>
            <a:r>
              <a:rPr lang="en-US" altLang="zh-CN" dirty="0"/>
              <a:t>4</a:t>
            </a:r>
            <a:r>
              <a:rPr lang="zh-CN" altLang="en-US" dirty="0"/>
              <a:t>个小目标</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pPr marL="457200" indent="-457200">
              <a:buFont typeface="+mj-lt"/>
              <a:buAutoNum type="arabicPeriod"/>
            </a:pPr>
            <a:r>
              <a:rPr lang="zh-CN" altLang="en-US" dirty="0"/>
              <a:t>提供高效的 </a:t>
            </a:r>
            <a:r>
              <a:rPr lang="en-US" altLang="zh-CN" dirty="0"/>
              <a:t>AI</a:t>
            </a:r>
            <a:r>
              <a:rPr lang="zh-CN" altLang="en-US" dirty="0"/>
              <a:t> 编程语言、开发框架和全流程工具（</a:t>
            </a:r>
            <a:r>
              <a:rPr lang="en-US" altLang="zh-CN" dirty="0"/>
              <a:t>AI</a:t>
            </a:r>
            <a:r>
              <a:rPr lang="zh-CN" altLang="en-US" dirty="0"/>
              <a:t>框架、</a:t>
            </a:r>
            <a:r>
              <a:rPr lang="en-US" altLang="zh-CN" dirty="0"/>
              <a:t>AI</a:t>
            </a:r>
            <a:r>
              <a:rPr lang="zh-CN" altLang="en-US" dirty="0"/>
              <a:t>推理引擎）</a:t>
            </a:r>
            <a:endParaRPr lang="en-US" altLang="zh-CN" dirty="0"/>
          </a:p>
          <a:p>
            <a:pPr marL="457200" indent="-457200">
              <a:buFont typeface="+mj-lt"/>
              <a:buAutoNum type="arabicPeriod"/>
            </a:pPr>
            <a:r>
              <a:rPr lang="zh-CN" altLang="en-US" dirty="0"/>
              <a:t>系统级支持快速变化的 </a:t>
            </a:r>
            <a:r>
              <a:rPr lang="en-US" altLang="zh-CN" dirty="0"/>
              <a:t>AI</a:t>
            </a:r>
            <a:r>
              <a:rPr lang="zh-CN" altLang="en-US" dirty="0"/>
              <a:t> 算法和任务（</a:t>
            </a:r>
            <a:r>
              <a:rPr lang="en-US" altLang="zh-CN" dirty="0"/>
              <a:t>AI</a:t>
            </a:r>
            <a:r>
              <a:rPr lang="zh-CN" altLang="en-US" dirty="0"/>
              <a:t> 芯片、</a:t>
            </a:r>
            <a:r>
              <a:rPr lang="en-US" altLang="zh-CN" dirty="0"/>
              <a:t>AI</a:t>
            </a:r>
            <a:r>
              <a:rPr lang="zh-CN" altLang="en-US" dirty="0"/>
              <a:t> 框架、</a:t>
            </a:r>
            <a:r>
              <a:rPr lang="en-US" altLang="zh-CN" dirty="0"/>
              <a:t>AI</a:t>
            </a:r>
            <a:r>
              <a:rPr lang="zh-CN" altLang="en-US" dirty="0"/>
              <a:t>编译器泛化能力）</a:t>
            </a:r>
          </a:p>
          <a:p>
            <a:pPr marL="457200" indent="-457200">
              <a:buFont typeface="+mj-lt"/>
              <a:buAutoNum type="arabicPeriod"/>
            </a:pPr>
            <a:r>
              <a:rPr lang="zh-CN" altLang="en-US" dirty="0"/>
              <a:t>探索并解决新挑战下的系统设计、实现和演化问题（大模型、</a:t>
            </a:r>
            <a:r>
              <a:rPr lang="en-US" altLang="zh-CN" dirty="0"/>
              <a:t>AI4SIC</a:t>
            </a:r>
            <a:r>
              <a:rPr lang="zh-CN" altLang="en-US" dirty="0"/>
              <a:t>等应用）</a:t>
            </a:r>
            <a:endParaRPr lang="en-US" altLang="zh-CN" dirty="0"/>
          </a:p>
          <a:p>
            <a:pPr marL="457200" indent="-457200">
              <a:buFont typeface="+mj-lt"/>
              <a:buAutoNum type="arabicPeriod"/>
            </a:pPr>
            <a:r>
              <a:rPr lang="zh-CN" altLang="en-US" dirty="0"/>
              <a:t>提供大规模 </a:t>
            </a:r>
            <a:r>
              <a:rPr lang="en-US" altLang="zh-CN" dirty="0"/>
              <a:t>AI</a:t>
            </a:r>
            <a:r>
              <a:rPr lang="zh-CN" altLang="en-US" dirty="0"/>
              <a:t> 集群的企业级环境部署（</a:t>
            </a:r>
            <a:r>
              <a:rPr lang="en-US" altLang="zh-CN" dirty="0"/>
              <a:t>AI</a:t>
            </a:r>
            <a:r>
              <a:rPr lang="zh-CN" altLang="en-US" dirty="0"/>
              <a:t> 集群管理与调度）</a:t>
            </a:r>
          </a:p>
          <a:p>
            <a:pPr marL="457200" indent="-457200">
              <a:buFont typeface="+mj-lt"/>
              <a:buAutoNum type="arabicPeriod"/>
            </a:pPr>
            <a:endParaRPr lang="zh-CN" altLang="en-US" dirty="0"/>
          </a:p>
        </p:txBody>
      </p:sp>
    </p:spTree>
    <p:extLst>
      <p:ext uri="{BB962C8B-B14F-4D97-AF65-F5344CB8AC3E}">
        <p14:creationId xmlns:p14="http://schemas.microsoft.com/office/powerpoint/2010/main" val="243073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系统组成</a:t>
            </a:r>
          </a:p>
        </p:txBody>
      </p:sp>
    </p:spTree>
    <p:extLst>
      <p:ext uri="{BB962C8B-B14F-4D97-AF65-F5344CB8AC3E}">
        <p14:creationId xmlns:p14="http://schemas.microsoft.com/office/powerpoint/2010/main" val="284392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88D9DF-8FD6-F047-B01B-6377CD019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3" y="498357"/>
            <a:ext cx="8808555" cy="5957339"/>
          </a:xfrm>
          <a:prstGeom prst="rect">
            <a:avLst/>
          </a:prstGeom>
        </p:spPr>
      </p:pic>
    </p:spTree>
    <p:extLst>
      <p:ext uri="{BB962C8B-B14F-4D97-AF65-F5344CB8AC3E}">
        <p14:creationId xmlns:p14="http://schemas.microsoft.com/office/powerpoint/2010/main" val="9374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82A460-E559-3D48-B043-2DE8333DB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96258"/>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应用层：提供具体算法</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17441" cy="4994910"/>
          </a:xfrm>
        </p:spPr>
        <p:txBody>
          <a:bodyPr/>
          <a:lstStyle/>
          <a:p>
            <a:r>
              <a:rPr lang="zh-CN" altLang="zh-CN" sz="1800" dirty="0"/>
              <a:t>为不同应用场景</a:t>
            </a:r>
            <a:r>
              <a:rPr lang="zh-CN" altLang="en-US" sz="1800" dirty="0"/>
              <a:t>提供已经</a:t>
            </a:r>
            <a:r>
              <a:rPr lang="zh-CN" altLang="zh-CN" sz="1800" dirty="0"/>
              <a:t>建模</a:t>
            </a:r>
            <a:r>
              <a:rPr lang="zh-CN" altLang="en-US" sz="1800" dirty="0"/>
              <a:t>好</a:t>
            </a:r>
            <a:r>
              <a:rPr lang="zh-CN" altLang="zh-CN" sz="1800" dirty="0"/>
              <a:t>和优化</a:t>
            </a:r>
            <a:r>
              <a:rPr lang="zh-CN" altLang="en-US" sz="1800" dirty="0"/>
              <a:t>好的</a:t>
            </a:r>
            <a:r>
              <a:rPr lang="zh-CN" altLang="zh-CN" sz="1800" dirty="0"/>
              <a:t>不同AI算法</a:t>
            </a:r>
            <a:r>
              <a:rPr lang="zh-CN" altLang="en-US" sz="1800" dirty="0"/>
              <a:t>。</a:t>
            </a:r>
            <a:endParaRPr lang="en-US" altLang="zh-CN" sz="1800" dirty="0"/>
          </a:p>
          <a:p>
            <a:r>
              <a:rPr lang="zh-CN" altLang="en-US" sz="1800" dirty="0"/>
              <a:t>提供算法：</a:t>
            </a:r>
            <a:r>
              <a:rPr lang="zh-CN" altLang="zh-CN" sz="1800" dirty="0"/>
              <a:t> (1)、计算机视觉. (2)、语音语义. (3)、机器学习.</a:t>
            </a:r>
            <a:r>
              <a:rPr lang="en-US" altLang="zh-CN" sz="1800" dirty="0"/>
              <a:t>(4)</a:t>
            </a:r>
            <a:r>
              <a:rPr lang="zh-CN" altLang="en-US" sz="1800" dirty="0"/>
              <a:t>、自然语言处理</a:t>
            </a:r>
            <a:endParaRPr lang="en-US" altLang="zh-CN" sz="1800" dirty="0"/>
          </a:p>
          <a:p>
            <a:r>
              <a:rPr lang="zh-CN" altLang="en-US" sz="1800" dirty="0"/>
              <a:t>面向单位</a:t>
            </a:r>
            <a:r>
              <a:rPr lang="en-US" altLang="zh-CN" sz="1800" dirty="0"/>
              <a:t>:</a:t>
            </a:r>
            <a:r>
              <a:rPr lang="zh-CN" altLang="zh-CN" sz="1800" dirty="0"/>
              <a:t> (</a:t>
            </a:r>
            <a:r>
              <a:rPr lang="en-US" altLang="zh-CN" sz="1800" dirty="0"/>
              <a:t>1</a:t>
            </a:r>
            <a:r>
              <a:rPr lang="zh-CN" altLang="zh-CN" sz="1800" dirty="0"/>
              <a:t>)、科研院所. (</a:t>
            </a:r>
            <a:r>
              <a:rPr lang="en-US" altLang="zh-CN" sz="1800" dirty="0"/>
              <a:t>2</a:t>
            </a:r>
            <a:r>
              <a:rPr lang="zh-CN" altLang="zh-CN" sz="1800" dirty="0"/>
              <a:t>)、开源社区</a:t>
            </a:r>
            <a:r>
              <a:rPr lang="zh-CN" altLang="en-US" sz="1800" dirty="0"/>
              <a:t>、</a:t>
            </a:r>
            <a:r>
              <a:rPr lang="en-US" altLang="zh-CN" sz="1800" dirty="0"/>
              <a:t>(3)</a:t>
            </a:r>
            <a:r>
              <a:rPr lang="zh-CN" altLang="en-US" sz="1800" dirty="0"/>
              <a:t>、应用单位</a:t>
            </a:r>
            <a:br>
              <a:rPr lang="zh-CN" altLang="zh-CN" sz="1800" dirty="0"/>
            </a:br>
            <a:endParaRPr lang="zh-CN" altLang="zh-CN" sz="1800" dirty="0"/>
          </a:p>
        </p:txBody>
      </p:sp>
      <p:sp>
        <p:nvSpPr>
          <p:cNvPr id="7" name="矩形 6">
            <a:extLst>
              <a:ext uri="{FF2B5EF4-FFF2-40B4-BE49-F238E27FC236}">
                <a16:creationId xmlns:a16="http://schemas.microsoft.com/office/drawing/2014/main" id="{B32672AE-B23D-1D41-AB57-EACB62EE407F}"/>
              </a:ext>
            </a:extLst>
          </p:cNvPr>
          <p:cNvSpPr/>
          <p:nvPr/>
        </p:nvSpPr>
        <p:spPr>
          <a:xfrm>
            <a:off x="5002544" y="1728031"/>
            <a:ext cx="6254035" cy="6683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251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850F2D-8DA1-2743-AC77-36E3068CE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448810"/>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开发层：提供前端编程语言</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91013" cy="4994910"/>
          </a:xfrm>
        </p:spPr>
        <p:txBody>
          <a:bodyPr/>
          <a:lstStyle/>
          <a:p>
            <a:r>
              <a:rPr lang="zh-CN" altLang="en-US" sz="1800" dirty="0"/>
              <a:t>提供用户前端的编程语言，接口和工具链。</a:t>
            </a:r>
            <a:endParaRPr lang="en-US" altLang="zh-CN" sz="1800" dirty="0"/>
          </a:p>
          <a:p>
            <a:r>
              <a:rPr lang="zh-CN" altLang="en-US" sz="1800" dirty="0"/>
              <a:t>尽可能让用户表达 </a:t>
            </a:r>
            <a:r>
              <a:rPr lang="en-US" altLang="zh-CN" sz="1800" dirty="0"/>
              <a:t>AI</a:t>
            </a:r>
            <a:r>
              <a:rPr lang="zh-CN" altLang="en-US" sz="1800" dirty="0"/>
              <a:t> 任务与算法，尽量少让用户关注底层实现（如声明式编程、命令式编程）是提升开发体验的较好的手段。</a:t>
            </a:r>
            <a:endParaRPr lang="en-US" altLang="zh-CN" sz="1800" dirty="0"/>
          </a:p>
          <a:p>
            <a:r>
              <a:rPr lang="zh-CN" altLang="en-US" sz="1800" dirty="0"/>
              <a:t>目前除了</a:t>
            </a:r>
            <a:r>
              <a:rPr lang="en-US" altLang="zh-CN" sz="1800" dirty="0"/>
              <a:t>Python</a:t>
            </a:r>
            <a:r>
              <a:rPr lang="zh-CN" altLang="en-US" sz="1800" dirty="0"/>
              <a:t>以外，还有 </a:t>
            </a:r>
            <a:r>
              <a:rPr lang="en-US" altLang="zh-CN" sz="1800" dirty="0"/>
              <a:t>Mojo</a:t>
            </a:r>
            <a:r>
              <a:rPr lang="zh-CN" altLang="en-US" sz="1800" dirty="0"/>
              <a:t> 等。</a:t>
            </a:r>
            <a:endParaRPr lang="en-US" altLang="zh-CN"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2411202"/>
            <a:ext cx="6254035" cy="6683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004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C7B7A50-8781-824B-AE87-F85AF0548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8574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框架层：提供面向 </a:t>
            </a:r>
            <a:r>
              <a:rPr lang="en-US" altLang="zh-CN" dirty="0"/>
              <a:t>AI</a:t>
            </a:r>
            <a:r>
              <a:rPr lang="zh-CN" altLang="en-US" dirty="0"/>
              <a:t> 业务表示抽象</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96420" cy="4994910"/>
          </a:xfrm>
        </p:spPr>
        <p:txBody>
          <a:bodyPr/>
          <a:lstStyle/>
          <a:p>
            <a:r>
              <a:rPr lang="zh-CN" altLang="en-US" sz="1800" dirty="0"/>
              <a:t>负责静态程序分析与计算图构建，编译优化等。</a:t>
            </a:r>
            <a:endParaRPr lang="en-US" altLang="zh-CN" sz="1800" dirty="0"/>
          </a:p>
          <a:p>
            <a:r>
              <a:rPr lang="zh-CN" altLang="en-US" sz="1800" dirty="0"/>
              <a:t>框架本身通过提供用户编程的 </a:t>
            </a:r>
            <a:r>
              <a:rPr lang="en-US" altLang="zh-CN" sz="1800" dirty="0"/>
              <a:t>API </a:t>
            </a:r>
            <a:r>
              <a:rPr lang="zh-CN" altLang="en-US" sz="1800" dirty="0"/>
              <a:t>获取用户表达 </a:t>
            </a:r>
            <a:r>
              <a:rPr lang="en-US" altLang="zh-CN" sz="1800" dirty="0"/>
              <a:t>AI</a:t>
            </a:r>
            <a:r>
              <a:rPr lang="zh-CN" altLang="en-US" sz="1800" dirty="0"/>
              <a:t> 模型，数据读取等意图，在静态程序分析阶段完成尽可能的自动前向计算图构建，自动求导补全反向传播计算图，计算图整体编译优化，算子内循环编译优化等任务。</a:t>
            </a:r>
          </a:p>
        </p:txBody>
      </p:sp>
      <p:sp>
        <p:nvSpPr>
          <p:cNvPr id="7" name="矩形 6">
            <a:extLst>
              <a:ext uri="{FF2B5EF4-FFF2-40B4-BE49-F238E27FC236}">
                <a16:creationId xmlns:a16="http://schemas.microsoft.com/office/drawing/2014/main" id="{2425C6EA-F164-C441-B807-E762519C62FC}"/>
              </a:ext>
            </a:extLst>
          </p:cNvPr>
          <p:cNvSpPr/>
          <p:nvPr/>
        </p:nvSpPr>
        <p:spPr>
          <a:xfrm>
            <a:off x="5002544" y="3010286"/>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53717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321737-6796-5942-ADEF-42E249F4F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538462" cy="4994910"/>
          </a:xfrm>
        </p:spPr>
        <p:txBody>
          <a:bodyPr/>
          <a:lstStyle/>
          <a:p>
            <a:r>
              <a:rPr lang="zh-CN" altLang="en-US" sz="1800" b="1" dirty="0"/>
              <a:t>编程模型：</a:t>
            </a:r>
            <a:r>
              <a:rPr lang="zh-CN" altLang="en-US" sz="1800" dirty="0"/>
              <a:t>如 </a:t>
            </a:r>
            <a:r>
              <a:rPr lang="en-US" altLang="zh-CN" sz="1800" dirty="0"/>
              <a:t>CUDA</a:t>
            </a:r>
            <a:r>
              <a:rPr lang="zh-CN" altLang="en-US" sz="1800" dirty="0"/>
              <a:t> 编程模型，一是通过层次结构来组织软件执行线程，二是通过层次结构来组织硬件内存的访问。</a:t>
            </a:r>
            <a:endParaRPr lang="en-US" altLang="zh-CN"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4040297"/>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6365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4E77E42-08FD-B745-9B3C-317722661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538462" cy="4994910"/>
          </a:xfrm>
        </p:spPr>
        <p:txBody>
          <a:bodyPr/>
          <a:lstStyle/>
          <a:p>
            <a:r>
              <a:rPr lang="zh-CN" altLang="en-US" sz="1800" b="1" dirty="0"/>
              <a:t>运行时：</a:t>
            </a:r>
            <a:r>
              <a:rPr lang="zh-CN" altLang="en-US" sz="1800" dirty="0"/>
              <a:t>负责系统的运行时系统动态调度与优化。当获取的 </a:t>
            </a:r>
            <a:r>
              <a:rPr lang="en-US" altLang="zh-CN" sz="1800" dirty="0"/>
              <a:t>AI</a:t>
            </a:r>
            <a:r>
              <a:rPr lang="zh-CN" altLang="en-US" sz="1800" dirty="0"/>
              <a:t> 模型计算图部署于单卡，多卡或分布式环境，运行期的框架需要对整体的计算图按照执行顺序调度算子与任务的执行，多路复用资源，硬件驱动，做好内存等资源的分配与释放。</a:t>
            </a:r>
          </a:p>
        </p:txBody>
      </p:sp>
      <p:sp>
        <p:nvSpPr>
          <p:cNvPr id="7" name="矩形 6">
            <a:extLst>
              <a:ext uri="{FF2B5EF4-FFF2-40B4-BE49-F238E27FC236}">
                <a16:creationId xmlns:a16="http://schemas.microsoft.com/office/drawing/2014/main" id="{2425C6EA-F164-C441-B807-E762519C62FC}"/>
              </a:ext>
            </a:extLst>
          </p:cNvPr>
          <p:cNvSpPr/>
          <p:nvPr/>
        </p:nvSpPr>
        <p:spPr>
          <a:xfrm>
            <a:off x="5002544" y="4029787"/>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4728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F440661-8BE7-6347-B4B1-8673D1224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06931" cy="4994910"/>
          </a:xfrm>
        </p:spPr>
        <p:txBody>
          <a:bodyPr/>
          <a:lstStyle/>
          <a:p>
            <a:r>
              <a:rPr lang="zh-CN" altLang="en-US" sz="1800" b="1" dirty="0"/>
              <a:t>编译优化：</a:t>
            </a:r>
            <a:r>
              <a:rPr lang="zh-CN" altLang="en-US" sz="1800" dirty="0"/>
              <a:t>编译器或框架根据算子计算语义，对算子执行方式进行优化，降低内核启动与访存代价。</a:t>
            </a:r>
            <a:endParaRPr lang="en-US" altLang="zh-CN" sz="1800" dirty="0"/>
          </a:p>
          <a:p>
            <a:r>
              <a:rPr lang="zh-CN" altLang="en-US" sz="1800" dirty="0"/>
              <a:t>同时深度学习编译器还支持循环优化等类似传统编译器的优化策略和面向 </a:t>
            </a:r>
            <a:r>
              <a:rPr lang="en-US" altLang="zh-CN" sz="1800" dirty="0"/>
              <a:t>AI</a:t>
            </a:r>
            <a:r>
              <a:rPr lang="zh-CN" altLang="en-US" sz="1800" dirty="0"/>
              <a:t> 的优化策略。</a:t>
            </a:r>
          </a:p>
          <a:p>
            <a:endParaRPr lang="zh-CN" altLang="en-US"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4029789"/>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775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294CE6E-4D38-044A-A0F9-609DC819C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33358" cy="4994910"/>
          </a:xfrm>
        </p:spPr>
        <p:txBody>
          <a:bodyPr/>
          <a:lstStyle/>
          <a:p>
            <a:r>
              <a:rPr lang="zh-CN" altLang="en-US" sz="1800" b="1" dirty="0"/>
              <a:t>硬件接口抽象：</a:t>
            </a:r>
            <a:r>
              <a:rPr lang="en-US" altLang="zh-CN" sz="1800" dirty="0"/>
              <a:t>GPU\TPU\NPU</a:t>
            </a:r>
            <a:r>
              <a:rPr lang="zh-CN" altLang="en-US" sz="1800" dirty="0"/>
              <a:t>和各种 </a:t>
            </a:r>
            <a:r>
              <a:rPr lang="en-US" altLang="zh-CN" sz="1800" dirty="0"/>
              <a:t>DSA</a:t>
            </a:r>
            <a:r>
              <a:rPr lang="zh-CN" altLang="en-US" sz="1800" dirty="0"/>
              <a:t>。统一硬件接口抽象可以复用编译优化策略，让优化与具体底层设备和体系结构适当解耦。</a:t>
            </a:r>
          </a:p>
          <a:p>
            <a:r>
              <a:rPr lang="zh-CN" altLang="en-US" sz="1800" b="1" dirty="0"/>
              <a:t>可扩展网络：</a:t>
            </a:r>
            <a:r>
              <a:rPr lang="en-US" altLang="zh-CN" sz="1800" dirty="0"/>
              <a:t>RDMA</a:t>
            </a:r>
            <a:r>
              <a:rPr lang="zh-CN" altLang="en-US" sz="1800" dirty="0"/>
              <a:t>，</a:t>
            </a:r>
            <a:r>
              <a:rPr lang="en-US" altLang="zh-CN" sz="1800" dirty="0"/>
              <a:t>InifiBand</a:t>
            </a:r>
            <a:r>
              <a:rPr lang="zh-CN" altLang="en-US" sz="1800" dirty="0"/>
              <a:t>，</a:t>
            </a:r>
            <a:r>
              <a:rPr lang="en-US" altLang="zh-CN" sz="1800" dirty="0"/>
              <a:t>NVLink </a:t>
            </a:r>
            <a:r>
              <a:rPr lang="zh-CN" altLang="en-US" sz="1800" dirty="0"/>
              <a:t>等。提供高效 </a:t>
            </a:r>
            <a:r>
              <a:rPr lang="en-US" altLang="zh-CN" sz="1800" dirty="0"/>
              <a:t>NPU</a:t>
            </a:r>
            <a:r>
              <a:rPr lang="zh-CN" altLang="en-US" sz="1800" dirty="0"/>
              <a:t> 到 </a:t>
            </a:r>
            <a:r>
              <a:rPr lang="en-US" altLang="zh-CN" sz="1800" dirty="0"/>
              <a:t>NPU</a:t>
            </a:r>
            <a:r>
              <a:rPr lang="zh-CN" altLang="en-US" sz="1800" dirty="0"/>
              <a:t> 互联，更高带宽，更灵活通信原语与高效的通信聚合算法。</a:t>
            </a:r>
          </a:p>
        </p:txBody>
      </p:sp>
      <p:sp>
        <p:nvSpPr>
          <p:cNvPr id="7" name="矩形 6">
            <a:extLst>
              <a:ext uri="{FF2B5EF4-FFF2-40B4-BE49-F238E27FC236}">
                <a16:creationId xmlns:a16="http://schemas.microsoft.com/office/drawing/2014/main" id="{2425C6EA-F164-C441-B807-E762519C62FC}"/>
              </a:ext>
            </a:extLst>
          </p:cNvPr>
          <p:cNvSpPr/>
          <p:nvPr/>
        </p:nvSpPr>
        <p:spPr>
          <a:xfrm>
            <a:off x="4879784" y="5076497"/>
            <a:ext cx="6376796" cy="9527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1007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系统技术栈</a:t>
            </a:r>
          </a:p>
        </p:txBody>
      </p:sp>
    </p:spTree>
    <p:extLst>
      <p:ext uri="{BB962C8B-B14F-4D97-AF65-F5344CB8AC3E}">
        <p14:creationId xmlns:p14="http://schemas.microsoft.com/office/powerpoint/2010/main" val="187097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A9BD16-CF70-C14E-B078-ABDA2CDD2BAF}"/>
              </a:ext>
            </a:extLst>
          </p:cNvPr>
          <p:cNvSpPr>
            <a:spLocks noGrp="1"/>
          </p:cNvSpPr>
          <p:nvPr>
            <p:ph type="title"/>
          </p:nvPr>
        </p:nvSpPr>
        <p:spPr/>
        <p:txBody>
          <a:bodyPr/>
          <a:lstStyle/>
          <a:p>
            <a:r>
              <a:rPr lang="en-US" altLang="zh-CN" dirty="0"/>
              <a:t>AI</a:t>
            </a:r>
            <a:r>
              <a:rPr lang="zh-CN" altLang="en-US"/>
              <a:t>系统技术栈</a:t>
            </a:r>
          </a:p>
        </p:txBody>
      </p:sp>
      <p:graphicFrame>
        <p:nvGraphicFramePr>
          <p:cNvPr id="3" name="内容占位符 8">
            <a:extLst>
              <a:ext uri="{FF2B5EF4-FFF2-40B4-BE49-F238E27FC236}">
                <a16:creationId xmlns:a16="http://schemas.microsoft.com/office/drawing/2014/main" id="{CA096A58-5831-0D4A-AD6B-E19AB98BA555}"/>
              </a:ext>
            </a:extLst>
          </p:cNvPr>
          <p:cNvGraphicFramePr>
            <a:graphicFrameLocks noGrp="1"/>
          </p:cNvGraphicFramePr>
          <p:nvPr>
            <p:ph sz="half" idx="1"/>
            <p:extLst>
              <p:ext uri="{D42A27DB-BD31-4B8C-83A1-F6EECF244321}">
                <p14:modId xmlns:p14="http://schemas.microsoft.com/office/powerpoint/2010/main" val="2397091105"/>
              </p:ext>
            </p:extLst>
          </p:nvPr>
        </p:nvGraphicFramePr>
        <p:xfrm>
          <a:off x="616643" y="1545019"/>
          <a:ext cx="10963475" cy="4514892"/>
        </p:xfrm>
        <a:graphic>
          <a:graphicData uri="http://schemas.openxmlformats.org/drawingml/2006/table">
            <a:tbl>
              <a:tblPr firstRow="1" bandRow="1">
                <a:tableStyleId>{5940675A-B579-460E-94D1-54222C63F5DA}</a:tableStyleId>
              </a:tblPr>
              <a:tblGrid>
                <a:gridCol w="1671768">
                  <a:extLst>
                    <a:ext uri="{9D8B030D-6E8A-4147-A177-3AD203B41FA5}">
                      <a16:colId xmlns:a16="http://schemas.microsoft.com/office/drawing/2014/main" val="4095672458"/>
                    </a:ext>
                  </a:extLst>
                </a:gridCol>
                <a:gridCol w="1509342">
                  <a:extLst>
                    <a:ext uri="{9D8B030D-6E8A-4147-A177-3AD203B41FA5}">
                      <a16:colId xmlns:a16="http://schemas.microsoft.com/office/drawing/2014/main" val="1334876058"/>
                    </a:ext>
                  </a:extLst>
                </a:gridCol>
                <a:gridCol w="2300627">
                  <a:extLst>
                    <a:ext uri="{9D8B030D-6E8A-4147-A177-3AD203B41FA5}">
                      <a16:colId xmlns:a16="http://schemas.microsoft.com/office/drawing/2014/main" val="3250184954"/>
                    </a:ext>
                  </a:extLst>
                </a:gridCol>
                <a:gridCol w="1827246">
                  <a:extLst>
                    <a:ext uri="{9D8B030D-6E8A-4147-A177-3AD203B41FA5}">
                      <a16:colId xmlns:a16="http://schemas.microsoft.com/office/drawing/2014/main" val="2083928213"/>
                    </a:ext>
                  </a:extLst>
                </a:gridCol>
                <a:gridCol w="1827246">
                  <a:extLst>
                    <a:ext uri="{9D8B030D-6E8A-4147-A177-3AD203B41FA5}">
                      <a16:colId xmlns:a16="http://schemas.microsoft.com/office/drawing/2014/main" val="757655696"/>
                    </a:ext>
                  </a:extLst>
                </a:gridCol>
                <a:gridCol w="1827246">
                  <a:extLst>
                    <a:ext uri="{9D8B030D-6E8A-4147-A177-3AD203B41FA5}">
                      <a16:colId xmlns:a16="http://schemas.microsoft.com/office/drawing/2014/main" val="1031229002"/>
                    </a:ext>
                  </a:extLst>
                </a:gridCol>
              </a:tblGrid>
              <a:tr h="376241">
                <a:tc>
                  <a:txBody>
                    <a:bodyPr/>
                    <a:lstStyle/>
                    <a:p>
                      <a:r>
                        <a:rPr lang="zh-CN" altLang="en-US" sz="1000" b="1" dirty="0"/>
                        <a:t>应用算法（</a:t>
                      </a:r>
                      <a:r>
                        <a:rPr lang="en-US" altLang="zh-CN" sz="1000" b="1" dirty="0"/>
                        <a:t>Algorithm</a:t>
                      </a:r>
                      <a:r>
                        <a:rPr lang="zh-CN" altLang="en-US" sz="1000" b="1" dirty="0"/>
                        <a:t>）</a:t>
                      </a:r>
                    </a:p>
                  </a:txBody>
                  <a:tcPr anchor="ctr"/>
                </a:tc>
                <a:tc>
                  <a:txBody>
                    <a:bodyPr/>
                    <a:lstStyle/>
                    <a:p>
                      <a:r>
                        <a:rPr lang="zh-CN" altLang="en-US" sz="1000" b="1" dirty="0"/>
                        <a:t>领域算法</a:t>
                      </a:r>
                    </a:p>
                  </a:txBody>
                  <a:tcPr anchor="ctr">
                    <a:solidFill>
                      <a:schemeClr val="bg1">
                        <a:lumMod val="95000"/>
                      </a:schemeClr>
                    </a:solidFill>
                  </a:tcPr>
                </a:tc>
                <a:tc gridSpan="4">
                  <a:txBody>
                    <a:bodyPr/>
                    <a:lstStyle/>
                    <a:p>
                      <a:pPr algn="ctr"/>
                      <a:r>
                        <a:rPr lang="zh-CN" altLang="en-US" sz="1000" dirty="0"/>
                        <a:t>视觉、自然语言处理、语音语义：</a:t>
                      </a:r>
                      <a:r>
                        <a:rPr lang="en-US" altLang="zh-CN" sz="1000" dirty="0"/>
                        <a:t>CNN</a:t>
                      </a:r>
                      <a:r>
                        <a:rPr lang="zh-CN" altLang="en-US" sz="1000" dirty="0"/>
                        <a:t>、</a:t>
                      </a:r>
                      <a:r>
                        <a:rPr lang="en-US" altLang="zh-CN" sz="1000" dirty="0"/>
                        <a:t>RNN</a:t>
                      </a:r>
                      <a:r>
                        <a:rPr lang="zh-CN" altLang="en-US" sz="1000" dirty="0"/>
                        <a:t>、</a:t>
                      </a:r>
                      <a:r>
                        <a:rPr lang="en-US" altLang="zh-CN" sz="1000" dirty="0"/>
                        <a:t>LSTM</a:t>
                      </a:r>
                      <a:r>
                        <a:rPr lang="zh-CN" altLang="en-US" sz="1000" dirty="0"/>
                        <a:t>、</a:t>
                      </a:r>
                      <a:r>
                        <a:rPr lang="en-US" altLang="zh-CN" sz="1000" dirty="0"/>
                        <a:t>GAN</a:t>
                      </a:r>
                      <a:r>
                        <a:rPr lang="zh-CN" altLang="en-US" sz="1000" dirty="0"/>
                        <a:t>、</a:t>
                      </a:r>
                      <a:r>
                        <a:rPr lang="en-US" altLang="zh-CN" sz="1000" dirty="0"/>
                        <a:t>Transformer</a:t>
                      </a:r>
                      <a:r>
                        <a:rPr lang="zh-CN" altLang="en-US" sz="1000" dirty="0"/>
                        <a:t>、</a:t>
                      </a:r>
                      <a:r>
                        <a:rPr lang="en-US" altLang="zh-CN" sz="1000" dirty="0"/>
                        <a:t>Stable</a:t>
                      </a:r>
                      <a:r>
                        <a:rPr lang="zh-CN" altLang="en-US" sz="1000" dirty="0"/>
                        <a:t> </a:t>
                      </a:r>
                      <a:r>
                        <a:rPr lang="en-US" altLang="zh-CN" sz="1000" dirty="0"/>
                        <a:t>Diffusion</a:t>
                      </a:r>
                      <a:r>
                        <a:rPr lang="zh-CN" altLang="en-US" sz="1000" dirty="0"/>
                        <a:t>、</a:t>
                      </a:r>
                      <a:r>
                        <a:rPr lang="en-US" altLang="zh-CN" sz="1000" dirty="0"/>
                        <a:t>Reinforce</a:t>
                      </a:r>
                      <a:r>
                        <a:rPr lang="zh-CN" altLang="en-US" sz="1000" dirty="0"/>
                        <a:t> </a:t>
                      </a:r>
                      <a:r>
                        <a:rPr lang="en-US" altLang="zh-CN" sz="1000" dirty="0"/>
                        <a:t>Learning</a:t>
                      </a:r>
                      <a:endParaRPr lang="zh-CN" altLang="en-US" sz="1000" dirty="0"/>
                    </a:p>
                  </a:txBody>
                  <a:tcPr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4144119"/>
                  </a:ext>
                </a:extLst>
              </a:tr>
              <a:tr h="376241">
                <a:tc rowSpan="2">
                  <a:txBody>
                    <a:bodyPr/>
                    <a:lstStyle/>
                    <a:p>
                      <a:r>
                        <a:rPr lang="zh-CN" altLang="en-US" sz="1000" b="1" dirty="0"/>
                        <a:t>开发编程（</a:t>
                      </a:r>
                      <a:r>
                        <a:rPr lang="en-US" altLang="zh-CN" sz="1000" b="1" dirty="0"/>
                        <a:t>Development</a:t>
                      </a:r>
                      <a:r>
                        <a:rPr lang="zh-CN" altLang="en-US" sz="1000" b="1" dirty="0"/>
                        <a:t>）</a:t>
                      </a:r>
                    </a:p>
                  </a:txBody>
                  <a:tcPr anchor="ctr"/>
                </a:tc>
                <a:tc>
                  <a:txBody>
                    <a:bodyPr/>
                    <a:lstStyle/>
                    <a:p>
                      <a:r>
                        <a:rPr lang="zh-CN" altLang="en-US" sz="1000" b="1" dirty="0"/>
                        <a:t>集成开发环境</a:t>
                      </a:r>
                    </a:p>
                  </a:txBody>
                  <a:tcPr anchor="ctr">
                    <a:solidFill>
                      <a:schemeClr val="bg1">
                        <a:lumMod val="95000"/>
                      </a:schemeClr>
                    </a:solidFill>
                  </a:tcPr>
                </a:tc>
                <a:tc gridSpan="4">
                  <a:txBody>
                    <a:bodyPr/>
                    <a:lstStyle/>
                    <a:p>
                      <a:pPr algn="ctr"/>
                      <a:r>
                        <a:rPr lang="zh-CN" altLang="en-US" sz="1000" dirty="0"/>
                        <a:t>编程环境：</a:t>
                      </a:r>
                      <a:r>
                        <a:rPr lang="en-US" altLang="zh-CN" sz="1000" dirty="0"/>
                        <a:t>VS</a:t>
                      </a:r>
                      <a:r>
                        <a:rPr lang="zh-CN" altLang="en-US" sz="1000" dirty="0"/>
                        <a:t> </a:t>
                      </a:r>
                      <a:r>
                        <a:rPr lang="en-US" altLang="zh-CN" sz="1000" dirty="0"/>
                        <a:t>Code,</a:t>
                      </a:r>
                      <a:r>
                        <a:rPr lang="zh-CN" altLang="en-US" sz="1000" dirty="0"/>
                        <a:t> </a:t>
                      </a:r>
                      <a:r>
                        <a:rPr lang="en-US" altLang="zh-CN" sz="1000" dirty="0" err="1"/>
                        <a:t>Jupyter</a:t>
                      </a:r>
                      <a:r>
                        <a:rPr lang="zh-CN" altLang="en-US" sz="1000" dirty="0"/>
                        <a:t> </a:t>
                      </a:r>
                      <a:r>
                        <a:rPr lang="en-US" altLang="zh-CN" sz="1000" dirty="0"/>
                        <a:t>Notebook,</a:t>
                      </a:r>
                      <a:r>
                        <a:rPr lang="zh-CN" altLang="en-US" sz="1000" dirty="0"/>
                        <a:t> </a:t>
                      </a:r>
                      <a:r>
                        <a:rPr lang="en-US" altLang="zh-CN" sz="1000" dirty="0"/>
                        <a:t>PyCharm</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651642207"/>
                  </a:ext>
                </a:extLst>
              </a:tr>
              <a:tr h="376241">
                <a:tc vMerge="1">
                  <a:txBody>
                    <a:bodyPr/>
                    <a:lstStyle/>
                    <a:p>
                      <a:endParaRPr lang="zh-CN" altLang="en-US" sz="1000" dirty="0"/>
                    </a:p>
                  </a:txBody>
                  <a:tcPr anchor="ctr"/>
                </a:tc>
                <a:tc>
                  <a:txBody>
                    <a:bodyPr/>
                    <a:lstStyle/>
                    <a:p>
                      <a:r>
                        <a:rPr lang="zh-CN" altLang="en-US" sz="1000" b="1" dirty="0"/>
                        <a:t>编程语言</a:t>
                      </a:r>
                    </a:p>
                  </a:txBody>
                  <a:tcPr anchor="ctr">
                    <a:solidFill>
                      <a:schemeClr val="bg1">
                        <a:lumMod val="95000"/>
                      </a:schemeClr>
                    </a:solidFill>
                  </a:tcPr>
                </a:tc>
                <a:tc gridSpan="4">
                  <a:txBody>
                    <a:bodyPr/>
                    <a:lstStyle/>
                    <a:p>
                      <a:pPr algn="ctr"/>
                      <a:r>
                        <a:rPr lang="zh-CN" altLang="en-US" sz="1000" dirty="0"/>
                        <a:t>与主流语言集成： </a:t>
                      </a:r>
                      <a:r>
                        <a:rPr lang="en-US" altLang="zh-CN" sz="1000" dirty="0"/>
                        <a:t>PyTorch</a:t>
                      </a:r>
                      <a:r>
                        <a:rPr lang="zh-CN" altLang="en-US" sz="1000" dirty="0"/>
                        <a:t> </a:t>
                      </a:r>
                      <a:r>
                        <a:rPr lang="en-US" altLang="zh-CN" sz="1000" dirty="0"/>
                        <a:t>and</a:t>
                      </a:r>
                      <a:r>
                        <a:rPr lang="zh-CN" altLang="en-US" sz="1000" dirty="0"/>
                        <a:t> </a:t>
                      </a:r>
                      <a:r>
                        <a:rPr lang="en-US" altLang="zh-CN" sz="1000" dirty="0"/>
                        <a:t>Tensorflow</a:t>
                      </a:r>
                      <a:r>
                        <a:rPr lang="zh-CN" altLang="en-US" sz="1000" dirty="0"/>
                        <a:t> </a:t>
                      </a:r>
                      <a:r>
                        <a:rPr lang="en-US" altLang="zh-CN" sz="1000" dirty="0"/>
                        <a:t>etc.</a:t>
                      </a:r>
                      <a:r>
                        <a:rPr lang="zh-CN" altLang="en-US" sz="1000" dirty="0"/>
                        <a:t> </a:t>
                      </a:r>
                      <a:r>
                        <a:rPr lang="en-US" altLang="zh-CN" sz="1000" dirty="0"/>
                        <a:t>inside</a:t>
                      </a:r>
                      <a:r>
                        <a:rPr lang="zh-CN" altLang="en-US" sz="1000" dirty="0"/>
                        <a:t> </a:t>
                      </a:r>
                      <a:r>
                        <a:rPr lang="en-US" altLang="zh-CN" sz="1000" dirty="0"/>
                        <a:t>Python</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1123720645"/>
                  </a:ext>
                </a:extLst>
              </a:tr>
              <a:tr h="376241">
                <a:tc rowSpan="3">
                  <a:txBody>
                    <a:bodyPr/>
                    <a:lstStyle/>
                    <a:p>
                      <a:r>
                        <a:rPr lang="zh-CN" altLang="en-US" sz="1000" b="1" dirty="0"/>
                        <a:t>框架（</a:t>
                      </a:r>
                      <a:r>
                        <a:rPr lang="en-US" altLang="zh-CN" sz="1000" b="1" dirty="0"/>
                        <a:t>Frameworks</a:t>
                      </a:r>
                      <a:r>
                        <a:rPr lang="zh-CN" altLang="en-US" sz="1000" b="1" dirty="0"/>
                        <a:t>）</a:t>
                      </a:r>
                    </a:p>
                  </a:txBody>
                  <a:tcPr anchor="ctr"/>
                </a:tc>
                <a:tc rowSpan="3">
                  <a:txBody>
                    <a:bodyPr/>
                    <a:lstStyle/>
                    <a:p>
                      <a:r>
                        <a:rPr lang="en-US" altLang="zh-CN" sz="1000" b="1" dirty="0"/>
                        <a:t>AI</a:t>
                      </a:r>
                      <a:r>
                        <a:rPr lang="zh-CN" altLang="en-US" sz="1000" b="1" dirty="0"/>
                        <a:t>框架、推理引擎</a:t>
                      </a:r>
                    </a:p>
                  </a:txBody>
                  <a:tcPr anchor="ctr">
                    <a:solidFill>
                      <a:schemeClr val="bg1">
                        <a:lumMod val="95000"/>
                      </a:schemeClr>
                    </a:solidFill>
                  </a:tcPr>
                </a:tc>
                <a:tc>
                  <a:txBody>
                    <a:bodyPr/>
                    <a:lstStyle/>
                    <a:p>
                      <a:r>
                        <a:rPr lang="zh-CN" altLang="en-US" sz="1000" dirty="0"/>
                        <a:t>中间表达（</a:t>
                      </a:r>
                      <a:r>
                        <a:rPr lang="en-US" altLang="zh-CN" sz="1000" dirty="0"/>
                        <a:t>IR</a:t>
                      </a:r>
                      <a:r>
                        <a:rPr lang="zh-CN" altLang="en-US" sz="1000" dirty="0"/>
                        <a:t>）、前端 </a:t>
                      </a:r>
                      <a:r>
                        <a:rPr lang="en-US" altLang="zh-CN" sz="1000" dirty="0"/>
                        <a:t>API</a:t>
                      </a:r>
                      <a:r>
                        <a:rPr lang="zh-CN" altLang="en-US" sz="1000" dirty="0"/>
                        <a:t> </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编译优化（</a:t>
                      </a:r>
                      <a:r>
                        <a:rPr lang="en-US" altLang="zh-CN" sz="1000" kern="1200" dirty="0">
                          <a:solidFill>
                            <a:schemeClr val="tx1"/>
                          </a:solidFill>
                          <a:latin typeface="+mn-lt"/>
                          <a:ea typeface="+mn-ea"/>
                          <a:cs typeface="+mn-cs"/>
                        </a:rPr>
                        <a:t>Compilation</a:t>
                      </a:r>
                      <a:r>
                        <a:rPr lang="zh-CN" altLang="en-US" sz="1000" kern="1200" dirty="0">
                          <a:solidFill>
                            <a:schemeClr val="tx1"/>
                          </a:solidFill>
                          <a:latin typeface="+mn-lt"/>
                          <a:ea typeface="+mn-ea"/>
                          <a:cs typeface="+mn-cs"/>
                        </a:rPr>
                        <a:t>）</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图优化与图执行调度</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推理优化</a:t>
                      </a:r>
                    </a:p>
                  </a:txBody>
                  <a:tcPr marL="123825" marR="123825" marT="57150" marB="57150" anchor="ctr">
                    <a:solidFill>
                      <a:schemeClr val="tx2">
                        <a:lumMod val="40000"/>
                        <a:lumOff val="60000"/>
                      </a:schemeClr>
                    </a:solidFill>
                  </a:tcPr>
                </a:tc>
                <a:extLst>
                  <a:ext uri="{0D108BD9-81ED-4DB2-BD59-A6C34878D82A}">
                    <a16:rowId xmlns:a16="http://schemas.microsoft.com/office/drawing/2014/main" val="239399557"/>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基本数据结构：张量（</a:t>
                      </a:r>
                      <a:r>
                        <a:rPr lang="en-US" altLang="zh-CN" sz="1000" dirty="0"/>
                        <a:t>Tensor</a:t>
                      </a:r>
                      <a:r>
                        <a:rPr lang="zh-CN" altLang="en-US" sz="1000" dirty="0"/>
                        <a:t>）</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词法、语法、语义分析</a:t>
                      </a:r>
                      <a:endParaRPr lang="en-US" altLang="zh-CN" sz="1000" kern="1200" dirty="0">
                        <a:solidFill>
                          <a:schemeClr val="tx1"/>
                        </a:solidFill>
                        <a:latin typeface="+mn-lt"/>
                        <a:ea typeface="+mn-ea"/>
                        <a:cs typeface="+mn-cs"/>
                      </a:endParaRP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计算图动静统一</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常量折叠</a:t>
                      </a:r>
                      <a:r>
                        <a:rPr lang="en-US" altLang="zh-CN" sz="1000" kern="1200" dirty="0">
                          <a:solidFill>
                            <a:schemeClr val="tx1"/>
                          </a:solidFill>
                          <a:latin typeface="+mn-lt"/>
                          <a:ea typeface="+mn-ea"/>
                          <a:cs typeface="+mn-cs"/>
                        </a:rPr>
                        <a:t>&amp;</a:t>
                      </a:r>
                      <a:r>
                        <a:rPr lang="zh-CN" altLang="en-US" sz="1000" kern="1200" dirty="0">
                          <a:solidFill>
                            <a:schemeClr val="tx1"/>
                          </a:solidFill>
                          <a:latin typeface="+mn-lt"/>
                          <a:ea typeface="+mn-ea"/>
                          <a:cs typeface="+mn-cs"/>
                        </a:rPr>
                        <a:t>冗余节点消除等</a:t>
                      </a:r>
                    </a:p>
                  </a:txBody>
                  <a:tcPr anchor="ctr">
                    <a:solidFill>
                      <a:schemeClr val="tx2">
                        <a:lumMod val="20000"/>
                        <a:lumOff val="80000"/>
                      </a:schemeClr>
                    </a:solidFill>
                  </a:tcPr>
                </a:tc>
                <a:extLst>
                  <a:ext uri="{0D108BD9-81ED-4DB2-BD59-A6C34878D82A}">
                    <a16:rowId xmlns:a16="http://schemas.microsoft.com/office/drawing/2014/main" val="3986968375"/>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基本计算单元：有向无环图（</a:t>
                      </a:r>
                      <a:r>
                        <a:rPr lang="en-US" altLang="zh-CN" sz="1000" dirty="0"/>
                        <a:t>DAG</a:t>
                      </a:r>
                      <a:r>
                        <a:rPr lang="zh-CN" altLang="en-US" sz="1000" dirty="0"/>
                        <a:t>）</a:t>
                      </a:r>
                    </a:p>
                  </a:txBody>
                  <a:tcPr anchor="ctr">
                    <a:solidFill>
                      <a:schemeClr val="tx2">
                        <a:lumMod val="20000"/>
                        <a:lumOff val="80000"/>
                      </a:schemeClr>
                    </a:solidFill>
                  </a:tcPr>
                </a:tc>
                <a:tc>
                  <a:txBody>
                    <a:bodyPr/>
                    <a:lstStyle/>
                    <a:p>
                      <a:r>
                        <a:rPr lang="zh-CN" altLang="en-US" sz="1000" dirty="0"/>
                        <a:t>自动微分</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计算图控制流</a:t>
                      </a:r>
                    </a:p>
                  </a:txBody>
                  <a:tcPr anchor="ctr">
                    <a:solidFill>
                      <a:schemeClr val="tx2">
                        <a:lumMod val="20000"/>
                        <a:lumOff val="8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模型压缩：蒸馏剪枝与量化</a:t>
                      </a:r>
                    </a:p>
                  </a:txBody>
                  <a:tcPr anchor="ctr">
                    <a:solidFill>
                      <a:schemeClr val="tx2">
                        <a:lumMod val="20000"/>
                        <a:lumOff val="80000"/>
                      </a:schemeClr>
                    </a:solidFill>
                  </a:tcPr>
                </a:tc>
                <a:extLst>
                  <a:ext uri="{0D108BD9-81ED-4DB2-BD59-A6C34878D82A}">
                    <a16:rowId xmlns:a16="http://schemas.microsoft.com/office/drawing/2014/main" val="3957708847"/>
                  </a:ext>
                </a:extLst>
              </a:tr>
              <a:tr h="376241">
                <a:tc rowSpan="5">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b="1" dirty="0"/>
                        <a:t>异构与编译（</a:t>
                      </a:r>
                      <a:r>
                        <a:rPr lang="en-US" altLang="zh-CN" sz="1000" b="1" dirty="0"/>
                        <a:t>Compiler</a:t>
                      </a:r>
                      <a:r>
                        <a:rPr lang="zh-CN" altLang="en-US" sz="1000" b="1" dirty="0"/>
                        <a:t>）</a:t>
                      </a:r>
                    </a:p>
                  </a:txBody>
                  <a:tcPr anchor="ctr"/>
                </a:tc>
                <a:tc rowSpan="4">
                  <a:txBody>
                    <a:bodyPr/>
                    <a:lstStyle/>
                    <a:p>
                      <a:r>
                        <a:rPr lang="zh-CN" altLang="en-US" sz="1000" b="1" dirty="0"/>
                        <a:t>编程编译</a:t>
                      </a:r>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前端优化</a:t>
                      </a:r>
                    </a:p>
                  </a:txBody>
                  <a:tcPr anchor="ctr">
                    <a:solidFill>
                      <a:schemeClr val="accent6">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数据格式布局转换</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内存分配</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公共表达式消除</a:t>
                      </a:r>
                    </a:p>
                  </a:txBody>
                  <a:tcPr anchor="ctr">
                    <a:solidFill>
                      <a:schemeClr val="accent2">
                        <a:lumMod val="20000"/>
                        <a:lumOff val="80000"/>
                      </a:schemeClr>
                    </a:solidFill>
                  </a:tcPr>
                </a:tc>
                <a:extLst>
                  <a:ext uri="{0D108BD9-81ED-4DB2-BD59-A6C34878D82A}">
                    <a16:rowId xmlns:a16="http://schemas.microsoft.com/office/drawing/2014/main" val="1735691643"/>
                  </a:ext>
                </a:extLst>
              </a:tr>
              <a:tr h="376241">
                <a:tc vMerge="1">
                  <a:txBody>
                    <a:bodyPr/>
                    <a:lstStyle/>
                    <a:p>
                      <a:endParaRPr lang="zh-CN" altLang="en-US"/>
                    </a:p>
                  </a:txBody>
                  <a:tcPr/>
                </a:tc>
                <a:tc vMerge="1">
                  <a:txBody>
                    <a:bodyPr/>
                    <a:lstStyle/>
                    <a:p>
                      <a:endParaRPr lang="zh-CN" altLang="en-US" sz="1000" dirty="0"/>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后端优化</a:t>
                      </a:r>
                    </a:p>
                  </a:txBody>
                  <a:tcPr anchor="ctr">
                    <a:solidFill>
                      <a:schemeClr val="accent6">
                        <a:lumMod val="40000"/>
                        <a:lumOff val="6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代码优化、代码生成</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算子循环优化</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令和内存优化</a:t>
                      </a:r>
                    </a:p>
                  </a:txBody>
                  <a:tcPr anchor="ctr">
                    <a:solidFill>
                      <a:schemeClr val="accent2">
                        <a:lumMod val="20000"/>
                        <a:lumOff val="80000"/>
                      </a:schemeClr>
                    </a:solidFill>
                  </a:tcPr>
                </a:tc>
                <a:extLst>
                  <a:ext uri="{0D108BD9-81ED-4DB2-BD59-A6C34878D82A}">
                    <a16:rowId xmlns:a16="http://schemas.microsoft.com/office/drawing/2014/main" val="985516050"/>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gridSpan="2">
                  <a:txBody>
                    <a:bodyPr/>
                    <a:lstStyle/>
                    <a:p>
                      <a:pPr algn="ctr"/>
                      <a:r>
                        <a:rPr lang="zh-CN" altLang="en-US" sz="1000" dirty="0"/>
                        <a:t>编程模型：</a:t>
                      </a:r>
                      <a:r>
                        <a:rPr lang="en-US" altLang="zh-CN" sz="1000" dirty="0"/>
                        <a:t>CUDA/Ascend</a:t>
                      </a:r>
                      <a:r>
                        <a:rPr lang="zh-CN" altLang="en-US" sz="1000" dirty="0"/>
                        <a:t> </a:t>
                      </a:r>
                      <a:r>
                        <a:rPr lang="en-US" altLang="zh-CN" sz="1000" dirty="0"/>
                        <a:t>C/Band</a:t>
                      </a:r>
                      <a:r>
                        <a:rPr lang="zh-CN" altLang="en-US" sz="1000" dirty="0"/>
                        <a:t> </a:t>
                      </a:r>
                      <a:r>
                        <a:rPr lang="en-US" altLang="zh-CN" sz="1000" dirty="0"/>
                        <a: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gridSpan="2">
                  <a:txBody>
                    <a:bodyPr/>
                    <a:lstStyle/>
                    <a:p>
                      <a:r>
                        <a:rPr lang="en-US" altLang="zh-CN" sz="1000" dirty="0"/>
                        <a:t>AI</a:t>
                      </a:r>
                      <a:r>
                        <a:rPr lang="zh-CN" altLang="en-US" sz="1000" dirty="0"/>
                        <a:t>编译器：</a:t>
                      </a:r>
                      <a:r>
                        <a:rPr lang="en-US" altLang="zh-CN" sz="1000" dirty="0"/>
                        <a:t>TVM</a:t>
                      </a:r>
                      <a:r>
                        <a:rPr lang="zh-CN" altLang="en-US" sz="1000" dirty="0"/>
                        <a:t>、</a:t>
                      </a:r>
                      <a:r>
                        <a:rPr lang="en-US" altLang="zh-CN" sz="1000" dirty="0"/>
                        <a:t>XLA</a:t>
                      </a:r>
                      <a:r>
                        <a:rPr lang="zh-CN" altLang="en-US" sz="1000" dirty="0"/>
                        <a:t>、</a:t>
                      </a:r>
                      <a:r>
                        <a:rPr lang="en-US" altLang="zh-CN" sz="1000" dirty="0"/>
                        <a:t>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solidFill>
                      <a:schemeClr val="accent2">
                        <a:lumMod val="20000"/>
                        <a:lumOff val="80000"/>
                      </a:schemeClr>
                    </a:solidFill>
                  </a:tcPr>
                </a:tc>
                <a:extLst>
                  <a:ext uri="{0D108BD9-81ED-4DB2-BD59-A6C34878D82A}">
                    <a16:rowId xmlns:a16="http://schemas.microsoft.com/office/drawing/2014/main" val="366728384"/>
                  </a:ext>
                </a:extLst>
              </a:tr>
              <a:tr h="376241">
                <a:tc vMerge="1">
                  <a:txBody>
                    <a:bodyPr/>
                    <a:lstStyle/>
                    <a:p>
                      <a:endParaRPr lang="zh-CN" altLang="en-US"/>
                    </a:p>
                  </a:txBody>
                  <a:tcPr/>
                </a:tc>
                <a:tc vMerge="1">
                  <a:txBody>
                    <a:bodyPr/>
                    <a:lstStyle/>
                    <a:p>
                      <a:endParaRPr lang="zh-CN" altLang="en-US" sz="1000" dirty="0"/>
                    </a:p>
                  </a:txBody>
                  <a:tcPr anchor="ctr"/>
                </a:tc>
                <a:tc gridSpan="4">
                  <a:txBody>
                    <a:bodyPr/>
                    <a:lstStyle/>
                    <a:p>
                      <a:pPr algn="ctr"/>
                      <a:r>
                        <a:rPr lang="en-US" altLang="zh-CN" sz="1000" dirty="0"/>
                        <a:t>LLVM/GCC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270107421"/>
                  </a:ext>
                </a:extLst>
              </a:tr>
              <a:tr h="376241">
                <a:tc vMerge="1">
                  <a:txBody>
                    <a:bodyPr/>
                    <a:lstStyle/>
                    <a:p>
                      <a:endParaRPr lang="zh-CN" altLang="en-US" sz="1000" dirty="0"/>
                    </a:p>
                  </a:txBody>
                  <a:tcPr anchor="ctr"/>
                </a:tc>
                <a:tc>
                  <a:txBody>
                    <a:bodyPr/>
                    <a:lstStyle/>
                    <a:p>
                      <a:r>
                        <a:rPr lang="zh-CN" altLang="en-US" sz="1000" b="1" dirty="0"/>
                        <a:t>底层通信</a:t>
                      </a:r>
                      <a:endParaRPr lang="en-US" altLang="zh-CN" sz="1000" b="1" dirty="0"/>
                    </a:p>
                  </a:txBody>
                  <a:tcPr anchor="ctr">
                    <a:solidFill>
                      <a:schemeClr val="bg1">
                        <a:lumMod val="95000"/>
                      </a:schemeClr>
                    </a:solidFill>
                  </a:tcPr>
                </a:tc>
                <a:tc gridSpan="4">
                  <a:txBody>
                    <a:bodyPr/>
                    <a:lstStyle/>
                    <a:p>
                      <a:pPr algn="ctr"/>
                      <a:r>
                        <a:rPr lang="en-US" altLang="zh-CN" sz="1000" dirty="0"/>
                        <a:t>HCCL/NCCL</a:t>
                      </a:r>
                      <a:r>
                        <a:rPr lang="zh-CN" altLang="en-US" sz="1000" dirty="0"/>
                        <a:t>、通信原语、集合通信算法</a:t>
                      </a:r>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561977640"/>
                  </a:ext>
                </a:extLst>
              </a:tr>
              <a:tr h="376241">
                <a:tc>
                  <a:txBody>
                    <a:bodyPr/>
                    <a:lstStyle/>
                    <a:p>
                      <a:r>
                        <a:rPr lang="zh-CN" altLang="en-US" sz="1000" b="1" dirty="0"/>
                        <a:t>体系结构（</a:t>
                      </a:r>
                      <a:r>
                        <a:rPr lang="en-US" altLang="zh-CN" sz="1000" b="1" dirty="0"/>
                        <a:t>Architecture</a:t>
                      </a:r>
                      <a:r>
                        <a:rPr lang="zh-CN" altLang="en-US" sz="1000" b="1" dirty="0"/>
                        <a:t>）</a:t>
                      </a:r>
                    </a:p>
                  </a:txBody>
                  <a:tcPr anchor="ctr"/>
                </a:tc>
                <a:tc>
                  <a:txBody>
                    <a:bodyPr/>
                    <a:lstStyle/>
                    <a:p>
                      <a:r>
                        <a:rPr lang="zh-CN" altLang="en-US" sz="1000" b="1" dirty="0"/>
                        <a:t>底层硬件</a:t>
                      </a:r>
                    </a:p>
                  </a:txBody>
                  <a:tcPr anchor="ctr">
                    <a:solidFill>
                      <a:schemeClr val="bg1">
                        <a:lumMod val="95000"/>
                      </a:schemeClr>
                    </a:solidFill>
                  </a:tcPr>
                </a:tc>
                <a:tc gridSpan="4">
                  <a:txBody>
                    <a:bodyPr/>
                    <a:lstStyle/>
                    <a:p>
                      <a:pPr algn="ctr"/>
                      <a:r>
                        <a:rPr lang="en-US" altLang="zh-CN" sz="1000" dirty="0"/>
                        <a:t>AI</a:t>
                      </a:r>
                      <a:r>
                        <a:rPr lang="zh-CN" altLang="en-US" sz="1000" dirty="0"/>
                        <a:t>芯片：</a:t>
                      </a:r>
                      <a:r>
                        <a:rPr lang="en-US" altLang="zh-CN" sz="1000" dirty="0"/>
                        <a:t>CPU/GPU/AISC/FPGA/TPU/NPU</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tc hMerge="1">
                  <a:txBody>
                    <a:bodyPr/>
                    <a:lstStyle/>
                    <a:p>
                      <a:pPr algn="ct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extLst>
                  <a:ext uri="{0D108BD9-81ED-4DB2-BD59-A6C34878D82A}">
                    <a16:rowId xmlns:a16="http://schemas.microsoft.com/office/drawing/2014/main" val="3029702748"/>
                  </a:ext>
                </a:extLst>
              </a:tr>
            </a:tbl>
          </a:graphicData>
        </a:graphic>
      </p:graphicFrame>
    </p:spTree>
    <p:extLst>
      <p:ext uri="{BB962C8B-B14F-4D97-AF65-F5344CB8AC3E}">
        <p14:creationId xmlns:p14="http://schemas.microsoft.com/office/powerpoint/2010/main" val="168913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系统生态</a:t>
            </a:r>
          </a:p>
        </p:txBody>
      </p:sp>
    </p:spTree>
    <p:extLst>
      <p:ext uri="{BB962C8B-B14F-4D97-AF65-F5344CB8AC3E}">
        <p14:creationId xmlns:p14="http://schemas.microsoft.com/office/powerpoint/2010/main" val="22082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zh-CN" altLang="en-US" dirty="0"/>
              <a:t>核心 </a:t>
            </a:r>
            <a:r>
              <a:rPr lang="en-US" altLang="zh-CN" dirty="0"/>
              <a:t>AI</a:t>
            </a:r>
            <a:r>
              <a:rPr lang="zh-CN" altLang="en-US" dirty="0"/>
              <a:t> 系统软硬件</a:t>
            </a:r>
          </a:p>
        </p:txBody>
      </p:sp>
      <p:grpSp>
        <p:nvGrpSpPr>
          <p:cNvPr id="10" name="组合 9">
            <a:extLst>
              <a:ext uri="{FF2B5EF4-FFF2-40B4-BE49-F238E27FC236}">
                <a16:creationId xmlns:a16="http://schemas.microsoft.com/office/drawing/2014/main" id="{949158F7-1F61-2B48-8774-B03BB280DE55}"/>
              </a:ext>
            </a:extLst>
          </p:cNvPr>
          <p:cNvGrpSpPr/>
          <p:nvPr/>
        </p:nvGrpSpPr>
        <p:grpSpPr>
          <a:xfrm>
            <a:off x="994218" y="2217307"/>
            <a:ext cx="10052153" cy="3069396"/>
            <a:chOff x="2129335" y="3709165"/>
            <a:chExt cx="7420304" cy="1944414"/>
          </a:xfrm>
        </p:grpSpPr>
        <p:sp>
          <p:nvSpPr>
            <p:cNvPr id="2" name="矩形 1">
              <a:extLst>
                <a:ext uri="{FF2B5EF4-FFF2-40B4-BE49-F238E27FC236}">
                  <a16:creationId xmlns:a16="http://schemas.microsoft.com/office/drawing/2014/main" id="{DF8E80F1-8139-6B49-ABBF-7343E5C23911}"/>
                </a:ext>
              </a:extLst>
            </p:cNvPr>
            <p:cNvSpPr/>
            <p:nvPr/>
          </p:nvSpPr>
          <p:spPr>
            <a:xfrm>
              <a:off x="2129335" y="3709165"/>
              <a:ext cx="7420304" cy="19444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2000" dirty="0">
                <a:solidFill>
                  <a:srgbClr val="1D1D1A"/>
                </a:solidFill>
              </a:endParaRPr>
            </a:p>
          </p:txBody>
        </p:sp>
        <p:sp>
          <p:nvSpPr>
            <p:cNvPr id="6" name="圆角矩形 5">
              <a:extLst>
                <a:ext uri="{FF2B5EF4-FFF2-40B4-BE49-F238E27FC236}">
                  <a16:creationId xmlns:a16="http://schemas.microsoft.com/office/drawing/2014/main" id="{6A0ABC37-2572-0B45-961F-64C53C5A4F38}"/>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任务</a:t>
              </a:r>
              <a:endParaRPr kumimoji="1" lang="en-US" altLang="zh-CN" sz="2000" dirty="0">
                <a:solidFill>
                  <a:srgbClr val="1D1D1A"/>
                </a:solidFill>
              </a:endParaRPr>
            </a:p>
            <a:p>
              <a:pPr algn="ctr">
                <a:lnSpc>
                  <a:spcPct val="150000"/>
                </a:lnSpc>
              </a:pPr>
              <a:r>
                <a:rPr kumimoji="1" lang="zh-CN" altLang="en-US" sz="2000" dirty="0">
                  <a:solidFill>
                    <a:srgbClr val="1D1D1A"/>
                  </a:solidFill>
                </a:rPr>
                <a:t>执行和编译优化</a:t>
              </a:r>
            </a:p>
          </p:txBody>
        </p:sp>
        <p:sp>
          <p:nvSpPr>
            <p:cNvPr id="7" name="圆角矩形 6">
              <a:extLst>
                <a:ext uri="{FF2B5EF4-FFF2-40B4-BE49-F238E27FC236}">
                  <a16:creationId xmlns:a16="http://schemas.microsoft.com/office/drawing/2014/main" id="{D9C8FBEF-13C4-DD4C-8AB0-7EA99FF7E206}"/>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集群资源</a:t>
              </a:r>
              <a:endParaRPr kumimoji="1" lang="en-US" altLang="zh-CN" sz="2000" dirty="0">
                <a:solidFill>
                  <a:srgbClr val="1D1D1A"/>
                </a:solidFill>
              </a:endParaRPr>
            </a:p>
            <a:p>
              <a:pPr algn="ctr">
                <a:lnSpc>
                  <a:spcPct val="150000"/>
                </a:lnSpc>
              </a:pPr>
              <a:r>
                <a:rPr kumimoji="1" lang="zh-CN" altLang="en-US" sz="2000" dirty="0">
                  <a:solidFill>
                    <a:srgbClr val="1D1D1A"/>
                  </a:solidFill>
                </a:rPr>
                <a:t>管理和调度</a:t>
              </a:r>
            </a:p>
          </p:txBody>
        </p:sp>
        <p:sp>
          <p:nvSpPr>
            <p:cNvPr id="8" name="圆角矩形 7">
              <a:extLst>
                <a:ext uri="{FF2B5EF4-FFF2-40B4-BE49-F238E27FC236}">
                  <a16:creationId xmlns:a16="http://schemas.microsoft.com/office/drawing/2014/main" id="{07F83C4B-CA83-AF4C-B11A-D3B085873563}"/>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加速器</a:t>
              </a:r>
              <a:endParaRPr kumimoji="1" lang="en-US" altLang="zh-CN" sz="2000" dirty="0">
                <a:solidFill>
                  <a:srgbClr val="1D1D1A"/>
                </a:solidFill>
              </a:endParaRPr>
            </a:p>
            <a:p>
              <a:pPr algn="ctr">
                <a:lnSpc>
                  <a:spcPct val="150000"/>
                </a:lnSpc>
              </a:pPr>
              <a:r>
                <a:rPr kumimoji="1" lang="zh-CN" altLang="en-US" sz="2000" dirty="0">
                  <a:solidFill>
                    <a:srgbClr val="1D1D1A"/>
                  </a:solidFill>
                </a:rPr>
                <a:t>及高性能网络</a:t>
              </a:r>
            </a:p>
          </p:txBody>
        </p:sp>
        <p:sp>
          <p:nvSpPr>
            <p:cNvPr id="9" name="矩形 8">
              <a:extLst>
                <a:ext uri="{FF2B5EF4-FFF2-40B4-BE49-F238E27FC236}">
                  <a16:creationId xmlns:a16="http://schemas.microsoft.com/office/drawing/2014/main" id="{2799F65D-DEFC-3542-B2DA-5FEF19C405E8}"/>
                </a:ext>
              </a:extLst>
            </p:cNvPr>
            <p:cNvSpPr/>
            <p:nvPr/>
          </p:nvSpPr>
          <p:spPr>
            <a:xfrm>
              <a:off x="4652416" y="3901924"/>
              <a:ext cx="2393686" cy="331452"/>
            </a:xfrm>
            <a:prstGeom prst="rect">
              <a:avLst/>
            </a:prstGeom>
            <a:noFill/>
            <a:ln>
              <a:noFill/>
            </a:ln>
          </p:spPr>
          <p:txBody>
            <a:bodyPr wrap="none">
              <a:spAutoFit/>
            </a:bodyPr>
            <a:lstStyle/>
            <a:p>
              <a:pPr algn="ctr"/>
              <a:r>
                <a:rPr kumimoji="1" lang="zh-CN" altLang="en-US" sz="2800" b="1" dirty="0">
                  <a:solidFill>
                    <a:srgbClr val="1D1D1A"/>
                  </a:solidFill>
                </a:rPr>
                <a:t>核心 </a:t>
              </a:r>
              <a:r>
                <a:rPr kumimoji="1" lang="en-US" altLang="zh-CN" sz="2800" b="1" dirty="0">
                  <a:solidFill>
                    <a:srgbClr val="1D1D1A"/>
                  </a:solidFill>
                </a:rPr>
                <a:t>AI</a:t>
              </a:r>
              <a:r>
                <a:rPr kumimoji="1" lang="zh-CN" altLang="en-US" sz="2800" b="1" dirty="0">
                  <a:solidFill>
                    <a:srgbClr val="1D1D1A"/>
                  </a:solidFill>
                </a:rPr>
                <a:t> 系统软硬件</a:t>
              </a:r>
            </a:p>
          </p:txBody>
        </p:sp>
      </p:grpSp>
    </p:spTree>
    <p:extLst>
      <p:ext uri="{BB962C8B-B14F-4D97-AF65-F5344CB8AC3E}">
        <p14:creationId xmlns:p14="http://schemas.microsoft.com/office/powerpoint/2010/main" val="208475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en-US" altLang="zh-CN" dirty="0"/>
              <a:t>AI</a:t>
            </a:r>
            <a:r>
              <a:rPr lang="zh-CN" altLang="en-US" dirty="0"/>
              <a:t> 算法和框架</a:t>
            </a:r>
          </a:p>
        </p:txBody>
      </p:sp>
      <p:grpSp>
        <p:nvGrpSpPr>
          <p:cNvPr id="2" name="组合 1">
            <a:extLst>
              <a:ext uri="{FF2B5EF4-FFF2-40B4-BE49-F238E27FC236}">
                <a16:creationId xmlns:a16="http://schemas.microsoft.com/office/drawing/2014/main" id="{1649A499-07F5-124B-AE6B-9AFEB5E609A6}"/>
              </a:ext>
            </a:extLst>
          </p:cNvPr>
          <p:cNvGrpSpPr/>
          <p:nvPr/>
        </p:nvGrpSpPr>
        <p:grpSpPr>
          <a:xfrm>
            <a:off x="1543102" y="1296663"/>
            <a:ext cx="9110557" cy="5002923"/>
            <a:chOff x="2125002" y="1713186"/>
            <a:chExt cx="7397368" cy="4191235"/>
          </a:xfrm>
        </p:grpSpPr>
        <p:grpSp>
          <p:nvGrpSpPr>
            <p:cNvPr id="6" name="组合 5">
              <a:extLst>
                <a:ext uri="{FF2B5EF4-FFF2-40B4-BE49-F238E27FC236}">
                  <a16:creationId xmlns:a16="http://schemas.microsoft.com/office/drawing/2014/main" id="{89D90EC2-DBFD-F54F-A5EB-071E9DCF9861}"/>
                </a:ext>
              </a:extLst>
            </p:cNvPr>
            <p:cNvGrpSpPr/>
            <p:nvPr/>
          </p:nvGrpSpPr>
          <p:grpSpPr>
            <a:xfrm>
              <a:off x="2448227" y="3658571"/>
              <a:ext cx="6768661" cy="1980718"/>
              <a:chOff x="2129335" y="3757876"/>
              <a:chExt cx="7420304" cy="1895703"/>
            </a:xfrm>
          </p:grpSpPr>
          <p:sp>
            <p:nvSpPr>
              <p:cNvPr id="7" name="矩形 6">
                <a:extLst>
                  <a:ext uri="{FF2B5EF4-FFF2-40B4-BE49-F238E27FC236}">
                    <a16:creationId xmlns:a16="http://schemas.microsoft.com/office/drawing/2014/main" id="{FAF51E7E-F8DA-264C-8256-622BEB56FFE1}"/>
                  </a:ext>
                </a:extLst>
              </p:cNvPr>
              <p:cNvSpPr/>
              <p:nvPr/>
            </p:nvSpPr>
            <p:spPr>
              <a:xfrm>
                <a:off x="2129335" y="3757876"/>
                <a:ext cx="7420304" cy="189570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solidFill>
                    <a:srgbClr val="1D1D1A"/>
                  </a:solidFill>
                </a:endParaRPr>
              </a:p>
            </p:txBody>
          </p:sp>
          <p:sp>
            <p:nvSpPr>
              <p:cNvPr id="8" name="圆角矩形 7">
                <a:extLst>
                  <a:ext uri="{FF2B5EF4-FFF2-40B4-BE49-F238E27FC236}">
                    <a16:creationId xmlns:a16="http://schemas.microsoft.com/office/drawing/2014/main" id="{C64E7B56-15BF-0543-A83A-4D2401F10DB0}"/>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任务</a:t>
                </a:r>
                <a:endParaRPr kumimoji="1" lang="en-US" altLang="zh-CN" dirty="0">
                  <a:solidFill>
                    <a:srgbClr val="1D1D1A"/>
                  </a:solidFill>
                </a:endParaRPr>
              </a:p>
              <a:p>
                <a:pPr algn="ctr">
                  <a:lnSpc>
                    <a:spcPct val="150000"/>
                  </a:lnSpc>
                </a:pPr>
                <a:r>
                  <a:rPr kumimoji="1" lang="zh-CN" altLang="en-US" dirty="0">
                    <a:solidFill>
                      <a:srgbClr val="1D1D1A"/>
                    </a:solidFill>
                  </a:rPr>
                  <a:t>执行和编程模型</a:t>
                </a:r>
              </a:p>
            </p:txBody>
          </p:sp>
          <p:sp>
            <p:nvSpPr>
              <p:cNvPr id="9" name="圆角矩形 8">
                <a:extLst>
                  <a:ext uri="{FF2B5EF4-FFF2-40B4-BE49-F238E27FC236}">
                    <a16:creationId xmlns:a16="http://schemas.microsoft.com/office/drawing/2014/main" id="{C200CA36-4C00-F245-B0BE-F11165C8A543}"/>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集群资源</a:t>
                </a:r>
                <a:endParaRPr kumimoji="1" lang="en-US" altLang="zh-CN" dirty="0">
                  <a:solidFill>
                    <a:srgbClr val="1D1D1A"/>
                  </a:solidFill>
                </a:endParaRPr>
              </a:p>
              <a:p>
                <a:pPr algn="ctr">
                  <a:lnSpc>
                    <a:spcPct val="150000"/>
                  </a:lnSpc>
                </a:pPr>
                <a:r>
                  <a:rPr kumimoji="1" lang="zh-CN" altLang="en-US" dirty="0">
                    <a:solidFill>
                      <a:srgbClr val="1D1D1A"/>
                    </a:solidFill>
                  </a:rPr>
                  <a:t>管理和调度</a:t>
                </a:r>
              </a:p>
            </p:txBody>
          </p:sp>
          <p:sp>
            <p:nvSpPr>
              <p:cNvPr id="10" name="圆角矩形 9">
                <a:extLst>
                  <a:ext uri="{FF2B5EF4-FFF2-40B4-BE49-F238E27FC236}">
                    <a16:creationId xmlns:a16="http://schemas.microsoft.com/office/drawing/2014/main" id="{758686B9-FD9B-3444-B190-ACADE22CD121}"/>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加速器</a:t>
                </a:r>
                <a:endParaRPr kumimoji="1" lang="en-US" altLang="zh-CN" dirty="0">
                  <a:solidFill>
                    <a:srgbClr val="1D1D1A"/>
                  </a:solidFill>
                </a:endParaRPr>
              </a:p>
              <a:p>
                <a:pPr algn="ctr">
                  <a:lnSpc>
                    <a:spcPct val="150000"/>
                  </a:lnSpc>
                </a:pPr>
                <a:r>
                  <a:rPr kumimoji="1" lang="zh-CN" altLang="en-US" dirty="0">
                    <a:solidFill>
                      <a:srgbClr val="1D1D1A"/>
                    </a:solidFill>
                  </a:rPr>
                  <a:t>及高性能网络</a:t>
                </a:r>
              </a:p>
            </p:txBody>
          </p:sp>
          <p:sp>
            <p:nvSpPr>
              <p:cNvPr id="11" name="矩形 10">
                <a:extLst>
                  <a:ext uri="{FF2B5EF4-FFF2-40B4-BE49-F238E27FC236}">
                    <a16:creationId xmlns:a16="http://schemas.microsoft.com/office/drawing/2014/main" id="{58BC6DB3-AC2A-3C4A-93A8-432BA5416211}"/>
                  </a:ext>
                </a:extLst>
              </p:cNvPr>
              <p:cNvSpPr/>
              <p:nvPr/>
            </p:nvSpPr>
            <p:spPr>
              <a:xfrm>
                <a:off x="4600687" y="3944059"/>
                <a:ext cx="2497143" cy="421525"/>
              </a:xfrm>
              <a:prstGeom prst="rect">
                <a:avLst/>
              </a:prstGeom>
              <a:noFill/>
              <a:ln>
                <a:noFill/>
              </a:ln>
            </p:spPr>
            <p:txBody>
              <a:bodyPr wrap="none">
                <a:spAutoFit/>
              </a:bodyPr>
              <a:lstStyle/>
              <a:p>
                <a:pPr algn="ctr"/>
                <a:r>
                  <a:rPr kumimoji="1" lang="zh-CN" altLang="en-US" sz="2400" b="1" dirty="0">
                    <a:solidFill>
                      <a:srgbClr val="1D1D1A"/>
                    </a:solidFill>
                  </a:rPr>
                  <a:t>核心 </a:t>
                </a:r>
                <a:r>
                  <a:rPr kumimoji="1" lang="en-US" altLang="zh-CN" sz="2400" b="1" dirty="0">
                    <a:solidFill>
                      <a:srgbClr val="1D1D1A"/>
                    </a:solidFill>
                  </a:rPr>
                  <a:t>AI</a:t>
                </a:r>
                <a:r>
                  <a:rPr kumimoji="1" lang="zh-CN" altLang="en-US" sz="2400" b="1" dirty="0">
                    <a:solidFill>
                      <a:srgbClr val="1D1D1A"/>
                    </a:solidFill>
                  </a:rPr>
                  <a:t> 系统软硬件</a:t>
                </a:r>
              </a:p>
            </p:txBody>
          </p:sp>
        </p:grpSp>
        <p:sp>
          <p:nvSpPr>
            <p:cNvPr id="13" name="矩形 12">
              <a:extLst>
                <a:ext uri="{FF2B5EF4-FFF2-40B4-BE49-F238E27FC236}">
                  <a16:creationId xmlns:a16="http://schemas.microsoft.com/office/drawing/2014/main" id="{00FAC31F-D07F-D145-B410-7AA459362349}"/>
                </a:ext>
              </a:extLst>
            </p:cNvPr>
            <p:cNvSpPr/>
            <p:nvPr/>
          </p:nvSpPr>
          <p:spPr>
            <a:xfrm>
              <a:off x="2125002" y="1713186"/>
              <a:ext cx="7397368" cy="419123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solidFill>
                  <a:srgbClr val="1D1D1A"/>
                </a:solidFill>
              </a:endParaRPr>
            </a:p>
          </p:txBody>
        </p:sp>
        <p:sp>
          <p:nvSpPr>
            <p:cNvPr id="14" name="圆角矩形 13">
              <a:extLst>
                <a:ext uri="{FF2B5EF4-FFF2-40B4-BE49-F238E27FC236}">
                  <a16:creationId xmlns:a16="http://schemas.microsoft.com/office/drawing/2014/main" id="{ABF3AE5D-0998-0447-83CE-3E66D1BBDD7F}"/>
                </a:ext>
              </a:extLst>
            </p:cNvPr>
            <p:cNvSpPr/>
            <p:nvPr/>
          </p:nvSpPr>
          <p:spPr>
            <a:xfrm>
              <a:off x="717295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编译架构</a:t>
              </a:r>
              <a:endParaRPr kumimoji="1" lang="en-US" altLang="zh-CN" dirty="0">
                <a:solidFill>
                  <a:srgbClr val="1D1D1A"/>
                </a:solidFill>
              </a:endParaRPr>
            </a:p>
            <a:p>
              <a:pPr algn="ctr">
                <a:lnSpc>
                  <a:spcPct val="150000"/>
                </a:lnSpc>
              </a:pPr>
              <a:r>
                <a:rPr kumimoji="1" lang="zh-CN" altLang="en-US" dirty="0">
                  <a:solidFill>
                    <a:srgbClr val="1D1D1A"/>
                  </a:solidFill>
                </a:rPr>
                <a:t>及优化</a:t>
              </a:r>
            </a:p>
          </p:txBody>
        </p:sp>
        <p:sp>
          <p:nvSpPr>
            <p:cNvPr id="15" name="圆角矩形 14">
              <a:extLst>
                <a:ext uri="{FF2B5EF4-FFF2-40B4-BE49-F238E27FC236}">
                  <a16:creationId xmlns:a16="http://schemas.microsoft.com/office/drawing/2014/main" id="{3BD23BD6-6A3C-9E4F-98DF-2B5F30885D29}"/>
                </a:ext>
              </a:extLst>
            </p:cNvPr>
            <p:cNvSpPr/>
            <p:nvPr/>
          </p:nvSpPr>
          <p:spPr>
            <a:xfrm>
              <a:off x="489467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框架、</a:t>
              </a:r>
              <a:r>
                <a:rPr kumimoji="1" lang="en-US" altLang="zh-CN" dirty="0">
                  <a:solidFill>
                    <a:srgbClr val="1D1D1A"/>
                  </a:solidFill>
                </a:rPr>
                <a:t>AI</a:t>
              </a:r>
              <a:r>
                <a:rPr kumimoji="1" lang="zh-CN" altLang="en-US" dirty="0">
                  <a:solidFill>
                    <a:srgbClr val="1D1D1A"/>
                  </a:solidFill>
                </a:rPr>
                <a:t> 推理引擎支持与演进</a:t>
              </a:r>
            </a:p>
          </p:txBody>
        </p:sp>
        <p:sp>
          <p:nvSpPr>
            <p:cNvPr id="16" name="圆角矩形 15">
              <a:extLst>
                <a:ext uri="{FF2B5EF4-FFF2-40B4-BE49-F238E27FC236}">
                  <a16:creationId xmlns:a16="http://schemas.microsoft.com/office/drawing/2014/main" id="{168E1CDB-2E3B-2846-891F-C67AEC8F49C4}"/>
                </a:ext>
              </a:extLst>
            </p:cNvPr>
            <p:cNvSpPr/>
            <p:nvPr/>
          </p:nvSpPr>
          <p:spPr>
            <a:xfrm>
              <a:off x="2616392"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dirty="0">
                  <a:solidFill>
                    <a:srgbClr val="1D1D1A"/>
                  </a:solidFill>
                </a:rPr>
                <a:t>新 </a:t>
              </a:r>
              <a:r>
                <a:rPr kumimoji="1" lang="en-US" altLang="zh-CN" dirty="0">
                  <a:solidFill>
                    <a:srgbClr val="1D1D1A"/>
                  </a:solidFill>
                </a:rPr>
                <a:t>AI</a:t>
              </a:r>
              <a:r>
                <a:rPr kumimoji="1" lang="zh-CN" altLang="en-US" dirty="0">
                  <a:solidFill>
                    <a:srgbClr val="1D1D1A"/>
                  </a:solidFill>
                </a:rPr>
                <a:t> 算法</a:t>
              </a:r>
              <a:endParaRPr kumimoji="1" lang="en-US" altLang="zh-CN" dirty="0">
                <a:solidFill>
                  <a:srgbClr val="1D1D1A"/>
                </a:solidFill>
              </a:endParaRPr>
            </a:p>
            <a:p>
              <a:pPr algn="ctr">
                <a:lnSpc>
                  <a:spcPct val="150000"/>
                </a:lnSpc>
              </a:pPr>
              <a:r>
                <a:rPr kumimoji="1" lang="zh-CN" altLang="en-US" dirty="0">
                  <a:solidFill>
                    <a:srgbClr val="1D1D1A"/>
                  </a:solidFill>
                </a:rPr>
                <a:t>新 </a:t>
              </a:r>
              <a:r>
                <a:rPr kumimoji="1" lang="en-US" altLang="zh-CN" dirty="0">
                  <a:solidFill>
                    <a:srgbClr val="1D1D1A"/>
                  </a:solidFill>
                </a:rPr>
                <a:t>AI</a:t>
              </a:r>
              <a:r>
                <a:rPr kumimoji="1" lang="zh-CN" altLang="en-US" dirty="0">
                  <a:solidFill>
                    <a:srgbClr val="1D1D1A"/>
                  </a:solidFill>
                </a:rPr>
                <a:t> 范式支持</a:t>
              </a:r>
            </a:p>
          </p:txBody>
        </p:sp>
        <p:sp>
          <p:nvSpPr>
            <p:cNvPr id="17" name="矩形 16">
              <a:extLst>
                <a:ext uri="{FF2B5EF4-FFF2-40B4-BE49-F238E27FC236}">
                  <a16:creationId xmlns:a16="http://schemas.microsoft.com/office/drawing/2014/main" id="{A18F68CB-4932-684A-900C-68A359AB400F}"/>
                </a:ext>
              </a:extLst>
            </p:cNvPr>
            <p:cNvSpPr/>
            <p:nvPr/>
          </p:nvSpPr>
          <p:spPr>
            <a:xfrm>
              <a:off x="4973392" y="1869800"/>
              <a:ext cx="1718329" cy="440429"/>
            </a:xfrm>
            <a:prstGeom prst="rect">
              <a:avLst/>
            </a:prstGeom>
            <a:noFill/>
            <a:ln>
              <a:noFill/>
            </a:ln>
          </p:spPr>
          <p:txBody>
            <a:bodyPr wrap="none">
              <a:spAutoFit/>
            </a:bodyPr>
            <a:lstStyle/>
            <a:p>
              <a:pPr algn="ctr"/>
              <a:r>
                <a:rPr kumimoji="1" lang="en-US" altLang="zh-CN" sz="2400" b="1" dirty="0">
                  <a:solidFill>
                    <a:srgbClr val="1D1D1A"/>
                  </a:solidFill>
                </a:rPr>
                <a:t>AI</a:t>
              </a:r>
              <a:r>
                <a:rPr kumimoji="1" lang="zh-CN" altLang="en-US" sz="2400" b="1" dirty="0">
                  <a:solidFill>
                    <a:srgbClr val="1D1D1A"/>
                  </a:solidFill>
                </a:rPr>
                <a:t> 算法和框架</a:t>
              </a:r>
            </a:p>
          </p:txBody>
        </p:sp>
      </p:grpSp>
    </p:spTree>
    <p:extLst>
      <p:ext uri="{BB962C8B-B14F-4D97-AF65-F5344CB8AC3E}">
        <p14:creationId xmlns:p14="http://schemas.microsoft.com/office/powerpoint/2010/main" val="293241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zh-CN" altLang="en-US" dirty="0"/>
              <a:t>广泛的 </a:t>
            </a:r>
            <a:r>
              <a:rPr lang="en-US" altLang="zh-CN" dirty="0"/>
              <a:t>AI</a:t>
            </a:r>
            <a:r>
              <a:rPr lang="zh-CN" altLang="en-US" dirty="0"/>
              <a:t> 系统生态</a:t>
            </a:r>
          </a:p>
        </p:txBody>
      </p:sp>
      <p:grpSp>
        <p:nvGrpSpPr>
          <p:cNvPr id="7" name="组合 6">
            <a:extLst>
              <a:ext uri="{FF2B5EF4-FFF2-40B4-BE49-F238E27FC236}">
                <a16:creationId xmlns:a16="http://schemas.microsoft.com/office/drawing/2014/main" id="{33E68FED-16C2-CB44-8519-6DBD3013A751}"/>
              </a:ext>
            </a:extLst>
          </p:cNvPr>
          <p:cNvGrpSpPr/>
          <p:nvPr/>
        </p:nvGrpSpPr>
        <p:grpSpPr>
          <a:xfrm>
            <a:off x="3752189" y="1933901"/>
            <a:ext cx="7122183" cy="4218537"/>
            <a:chOff x="2125002" y="1713186"/>
            <a:chExt cx="7397368" cy="4191235"/>
          </a:xfrm>
        </p:grpSpPr>
        <p:grpSp>
          <p:nvGrpSpPr>
            <p:cNvPr id="8" name="组合 7">
              <a:extLst>
                <a:ext uri="{FF2B5EF4-FFF2-40B4-BE49-F238E27FC236}">
                  <a16:creationId xmlns:a16="http://schemas.microsoft.com/office/drawing/2014/main" id="{F17479EE-41CE-6648-8445-51E6D2A6DA33}"/>
                </a:ext>
              </a:extLst>
            </p:cNvPr>
            <p:cNvGrpSpPr/>
            <p:nvPr/>
          </p:nvGrpSpPr>
          <p:grpSpPr>
            <a:xfrm>
              <a:off x="2448227" y="3658571"/>
              <a:ext cx="6768661" cy="1980718"/>
              <a:chOff x="2129335" y="3757876"/>
              <a:chExt cx="7420304" cy="1895703"/>
            </a:xfrm>
          </p:grpSpPr>
          <p:sp>
            <p:nvSpPr>
              <p:cNvPr id="14" name="矩形 13">
                <a:extLst>
                  <a:ext uri="{FF2B5EF4-FFF2-40B4-BE49-F238E27FC236}">
                    <a16:creationId xmlns:a16="http://schemas.microsoft.com/office/drawing/2014/main" id="{F863EF06-9FFA-424E-A31F-D78B42E9802D}"/>
                  </a:ext>
                </a:extLst>
              </p:cNvPr>
              <p:cNvSpPr/>
              <p:nvPr/>
            </p:nvSpPr>
            <p:spPr>
              <a:xfrm>
                <a:off x="2129335" y="3757876"/>
                <a:ext cx="7420304" cy="189570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dirty="0">
                  <a:solidFill>
                    <a:srgbClr val="1D1D1A"/>
                  </a:solidFill>
                </a:endParaRPr>
              </a:p>
            </p:txBody>
          </p:sp>
          <p:sp>
            <p:nvSpPr>
              <p:cNvPr id="15" name="圆角矩形 14">
                <a:extLst>
                  <a:ext uri="{FF2B5EF4-FFF2-40B4-BE49-F238E27FC236}">
                    <a16:creationId xmlns:a16="http://schemas.microsoft.com/office/drawing/2014/main" id="{CF1B4B75-93D4-C648-8609-DE7EAFDE615F}"/>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任务</a:t>
                </a:r>
                <a:endParaRPr kumimoji="1" lang="en-US" altLang="zh-CN" sz="1400" dirty="0">
                  <a:solidFill>
                    <a:srgbClr val="1D1D1A"/>
                  </a:solidFill>
                </a:endParaRPr>
              </a:p>
              <a:p>
                <a:pPr algn="ctr">
                  <a:lnSpc>
                    <a:spcPct val="150000"/>
                  </a:lnSpc>
                </a:pPr>
                <a:r>
                  <a:rPr kumimoji="1" lang="zh-CN" altLang="en-US" sz="1400" dirty="0">
                    <a:solidFill>
                      <a:srgbClr val="1D1D1A"/>
                    </a:solidFill>
                  </a:rPr>
                  <a:t>执行和编程模型</a:t>
                </a:r>
              </a:p>
            </p:txBody>
          </p:sp>
          <p:sp>
            <p:nvSpPr>
              <p:cNvPr id="16" name="圆角矩形 15">
                <a:extLst>
                  <a:ext uri="{FF2B5EF4-FFF2-40B4-BE49-F238E27FC236}">
                    <a16:creationId xmlns:a16="http://schemas.microsoft.com/office/drawing/2014/main" id="{1537210E-572E-754A-893A-EDCA937E9269}"/>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集群资源</a:t>
                </a:r>
                <a:endParaRPr kumimoji="1" lang="en-US" altLang="zh-CN" sz="1400" dirty="0">
                  <a:solidFill>
                    <a:srgbClr val="1D1D1A"/>
                  </a:solidFill>
                </a:endParaRPr>
              </a:p>
              <a:p>
                <a:pPr algn="ctr">
                  <a:lnSpc>
                    <a:spcPct val="150000"/>
                  </a:lnSpc>
                </a:pPr>
                <a:r>
                  <a:rPr kumimoji="1" lang="zh-CN" altLang="en-US" sz="1400" dirty="0">
                    <a:solidFill>
                      <a:srgbClr val="1D1D1A"/>
                    </a:solidFill>
                  </a:rPr>
                  <a:t>管理和调度</a:t>
                </a:r>
              </a:p>
            </p:txBody>
          </p:sp>
          <p:sp>
            <p:nvSpPr>
              <p:cNvPr id="17" name="圆角矩形 16">
                <a:extLst>
                  <a:ext uri="{FF2B5EF4-FFF2-40B4-BE49-F238E27FC236}">
                    <a16:creationId xmlns:a16="http://schemas.microsoft.com/office/drawing/2014/main" id="{BF1D512A-42D1-0E4C-8C89-A8284C5D5608}"/>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加速器</a:t>
                </a:r>
                <a:endParaRPr kumimoji="1" lang="en-US" altLang="zh-CN" sz="1400" dirty="0">
                  <a:solidFill>
                    <a:srgbClr val="1D1D1A"/>
                  </a:solidFill>
                </a:endParaRPr>
              </a:p>
              <a:p>
                <a:pPr algn="ctr">
                  <a:lnSpc>
                    <a:spcPct val="150000"/>
                  </a:lnSpc>
                </a:pPr>
                <a:r>
                  <a:rPr kumimoji="1" lang="zh-CN" altLang="en-US" sz="1400" dirty="0">
                    <a:solidFill>
                      <a:srgbClr val="1D1D1A"/>
                    </a:solidFill>
                  </a:rPr>
                  <a:t>及高性能网络</a:t>
                </a:r>
              </a:p>
            </p:txBody>
          </p:sp>
          <p:sp>
            <p:nvSpPr>
              <p:cNvPr id="18" name="矩形 17">
                <a:extLst>
                  <a:ext uri="{FF2B5EF4-FFF2-40B4-BE49-F238E27FC236}">
                    <a16:creationId xmlns:a16="http://schemas.microsoft.com/office/drawing/2014/main" id="{F25CE7F3-3824-B34D-BC85-65D3271B4231}"/>
                  </a:ext>
                </a:extLst>
              </p:cNvPr>
              <p:cNvSpPr/>
              <p:nvPr/>
            </p:nvSpPr>
            <p:spPr>
              <a:xfrm>
                <a:off x="4624676" y="3944059"/>
                <a:ext cx="2449165" cy="351192"/>
              </a:xfrm>
              <a:prstGeom prst="rect">
                <a:avLst/>
              </a:prstGeom>
              <a:noFill/>
              <a:ln>
                <a:noFill/>
              </a:ln>
            </p:spPr>
            <p:txBody>
              <a:bodyPr wrap="none">
                <a:spAutoFit/>
              </a:bodyPr>
              <a:lstStyle/>
              <a:p>
                <a:pPr algn="ctr"/>
                <a:r>
                  <a:rPr kumimoji="1" lang="zh-CN" altLang="en-US" b="1" dirty="0">
                    <a:solidFill>
                      <a:srgbClr val="1D1D1A"/>
                    </a:solidFill>
                  </a:rPr>
                  <a:t>核心 </a:t>
                </a:r>
                <a:r>
                  <a:rPr kumimoji="1" lang="en-US" altLang="zh-CN" b="1" dirty="0">
                    <a:solidFill>
                      <a:srgbClr val="1D1D1A"/>
                    </a:solidFill>
                  </a:rPr>
                  <a:t>AI</a:t>
                </a:r>
                <a:r>
                  <a:rPr kumimoji="1" lang="zh-CN" altLang="en-US" b="1" dirty="0">
                    <a:solidFill>
                      <a:srgbClr val="1D1D1A"/>
                    </a:solidFill>
                  </a:rPr>
                  <a:t> 系统软硬件</a:t>
                </a:r>
              </a:p>
            </p:txBody>
          </p:sp>
        </p:grpSp>
        <p:sp>
          <p:nvSpPr>
            <p:cNvPr id="9" name="矩形 8">
              <a:extLst>
                <a:ext uri="{FF2B5EF4-FFF2-40B4-BE49-F238E27FC236}">
                  <a16:creationId xmlns:a16="http://schemas.microsoft.com/office/drawing/2014/main" id="{A7614C08-78D5-1541-93EA-AF03F5B41987}"/>
                </a:ext>
              </a:extLst>
            </p:cNvPr>
            <p:cNvSpPr/>
            <p:nvPr/>
          </p:nvSpPr>
          <p:spPr>
            <a:xfrm>
              <a:off x="2125002" y="1713186"/>
              <a:ext cx="7397368" cy="419123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dirty="0">
                <a:solidFill>
                  <a:srgbClr val="1D1D1A"/>
                </a:solidFill>
              </a:endParaRPr>
            </a:p>
          </p:txBody>
        </p:sp>
        <p:sp>
          <p:nvSpPr>
            <p:cNvPr id="10" name="圆角矩形 9">
              <a:extLst>
                <a:ext uri="{FF2B5EF4-FFF2-40B4-BE49-F238E27FC236}">
                  <a16:creationId xmlns:a16="http://schemas.microsoft.com/office/drawing/2014/main" id="{7A8814EB-928D-BA4C-A819-D587497E349F}"/>
                </a:ext>
              </a:extLst>
            </p:cNvPr>
            <p:cNvSpPr/>
            <p:nvPr/>
          </p:nvSpPr>
          <p:spPr>
            <a:xfrm>
              <a:off x="717295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编译架构</a:t>
              </a:r>
              <a:endParaRPr kumimoji="1" lang="en-US" altLang="zh-CN" sz="1400" dirty="0">
                <a:solidFill>
                  <a:srgbClr val="1D1D1A"/>
                </a:solidFill>
              </a:endParaRPr>
            </a:p>
            <a:p>
              <a:pPr algn="ctr">
                <a:lnSpc>
                  <a:spcPct val="150000"/>
                </a:lnSpc>
              </a:pPr>
              <a:r>
                <a:rPr kumimoji="1" lang="zh-CN" altLang="en-US" sz="1400" dirty="0">
                  <a:solidFill>
                    <a:srgbClr val="1D1D1A"/>
                  </a:solidFill>
                </a:rPr>
                <a:t>及优化</a:t>
              </a:r>
            </a:p>
          </p:txBody>
        </p:sp>
        <p:sp>
          <p:nvSpPr>
            <p:cNvPr id="11" name="圆角矩形 10">
              <a:extLst>
                <a:ext uri="{FF2B5EF4-FFF2-40B4-BE49-F238E27FC236}">
                  <a16:creationId xmlns:a16="http://schemas.microsoft.com/office/drawing/2014/main" id="{BB188A20-A593-264C-95E7-5057D04FBF55}"/>
                </a:ext>
              </a:extLst>
            </p:cNvPr>
            <p:cNvSpPr/>
            <p:nvPr/>
          </p:nvSpPr>
          <p:spPr>
            <a:xfrm>
              <a:off x="489467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框架、</a:t>
              </a:r>
              <a:r>
                <a:rPr kumimoji="1" lang="en-US" altLang="zh-CN" sz="1400" dirty="0">
                  <a:solidFill>
                    <a:srgbClr val="1D1D1A"/>
                  </a:solidFill>
                </a:rPr>
                <a:t>AI</a:t>
              </a:r>
              <a:r>
                <a:rPr kumimoji="1" lang="zh-CN" altLang="en-US" sz="1400" dirty="0">
                  <a:solidFill>
                    <a:srgbClr val="1D1D1A"/>
                  </a:solidFill>
                </a:rPr>
                <a:t> 推理引擎支持与演进</a:t>
              </a:r>
            </a:p>
          </p:txBody>
        </p:sp>
        <p:sp>
          <p:nvSpPr>
            <p:cNvPr id="12" name="圆角矩形 11">
              <a:extLst>
                <a:ext uri="{FF2B5EF4-FFF2-40B4-BE49-F238E27FC236}">
                  <a16:creationId xmlns:a16="http://schemas.microsoft.com/office/drawing/2014/main" id="{B8CE4D02-5782-CB4A-969C-AED593A00693}"/>
                </a:ext>
              </a:extLst>
            </p:cNvPr>
            <p:cNvSpPr/>
            <p:nvPr/>
          </p:nvSpPr>
          <p:spPr>
            <a:xfrm>
              <a:off x="2616392"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新 </a:t>
              </a:r>
              <a:r>
                <a:rPr kumimoji="1" lang="en-US" altLang="zh-CN" sz="1400" dirty="0">
                  <a:solidFill>
                    <a:srgbClr val="1D1D1A"/>
                  </a:solidFill>
                </a:rPr>
                <a:t>AI</a:t>
              </a:r>
              <a:r>
                <a:rPr kumimoji="1" lang="zh-CN" altLang="en-US" sz="1400" dirty="0">
                  <a:solidFill>
                    <a:srgbClr val="1D1D1A"/>
                  </a:solidFill>
                </a:rPr>
                <a:t> 算法</a:t>
              </a:r>
              <a:endParaRPr kumimoji="1" lang="en-US" altLang="zh-CN" sz="1400" dirty="0">
                <a:solidFill>
                  <a:srgbClr val="1D1D1A"/>
                </a:solidFill>
              </a:endParaRPr>
            </a:p>
            <a:p>
              <a:pPr algn="ctr">
                <a:lnSpc>
                  <a:spcPct val="150000"/>
                </a:lnSpc>
              </a:pPr>
              <a:r>
                <a:rPr kumimoji="1" lang="zh-CN" altLang="en-US" sz="1400" dirty="0">
                  <a:solidFill>
                    <a:srgbClr val="1D1D1A"/>
                  </a:solidFill>
                </a:rPr>
                <a:t>新 </a:t>
              </a:r>
              <a:r>
                <a:rPr kumimoji="1" lang="en-US" altLang="zh-CN" sz="1400" dirty="0">
                  <a:solidFill>
                    <a:srgbClr val="1D1D1A"/>
                  </a:solidFill>
                </a:rPr>
                <a:t>AI</a:t>
              </a:r>
              <a:r>
                <a:rPr kumimoji="1" lang="zh-CN" altLang="en-US" sz="1400" dirty="0">
                  <a:solidFill>
                    <a:srgbClr val="1D1D1A"/>
                  </a:solidFill>
                </a:rPr>
                <a:t> 范式支持</a:t>
              </a:r>
            </a:p>
          </p:txBody>
        </p:sp>
        <p:sp>
          <p:nvSpPr>
            <p:cNvPr id="13" name="矩形 12">
              <a:extLst>
                <a:ext uri="{FF2B5EF4-FFF2-40B4-BE49-F238E27FC236}">
                  <a16:creationId xmlns:a16="http://schemas.microsoft.com/office/drawing/2014/main" id="{881C7FCB-8485-1247-A941-708AE40814BA}"/>
                </a:ext>
              </a:extLst>
            </p:cNvPr>
            <p:cNvSpPr/>
            <p:nvPr/>
          </p:nvSpPr>
          <p:spPr>
            <a:xfrm>
              <a:off x="4984102" y="1869800"/>
              <a:ext cx="1696907" cy="366942"/>
            </a:xfrm>
            <a:prstGeom prst="rect">
              <a:avLst/>
            </a:prstGeom>
            <a:noFill/>
            <a:ln>
              <a:noFill/>
            </a:ln>
          </p:spPr>
          <p:txBody>
            <a:bodyPr wrap="none">
              <a:spAutoFit/>
            </a:bodyPr>
            <a:lstStyle/>
            <a:p>
              <a:pPr algn="ctr"/>
              <a:r>
                <a:rPr kumimoji="1" lang="en-US" altLang="zh-CN" b="1" dirty="0">
                  <a:solidFill>
                    <a:srgbClr val="1D1D1A"/>
                  </a:solidFill>
                </a:rPr>
                <a:t>AI</a:t>
              </a:r>
              <a:r>
                <a:rPr kumimoji="1" lang="zh-CN" altLang="en-US" b="1" dirty="0">
                  <a:solidFill>
                    <a:srgbClr val="1D1D1A"/>
                  </a:solidFill>
                </a:rPr>
                <a:t> 算法和框架</a:t>
              </a:r>
            </a:p>
          </p:txBody>
        </p:sp>
      </p:grpSp>
      <p:sp>
        <p:nvSpPr>
          <p:cNvPr id="20" name="矩形 19">
            <a:extLst>
              <a:ext uri="{FF2B5EF4-FFF2-40B4-BE49-F238E27FC236}">
                <a16:creationId xmlns:a16="http://schemas.microsoft.com/office/drawing/2014/main" id="{BBD08D35-7879-5B4E-AEBD-6C67B21F8309}"/>
              </a:ext>
            </a:extLst>
          </p:cNvPr>
          <p:cNvSpPr/>
          <p:nvPr/>
        </p:nvSpPr>
        <p:spPr>
          <a:xfrm>
            <a:off x="935420" y="1147604"/>
            <a:ext cx="10310647" cy="52311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2000" dirty="0">
              <a:solidFill>
                <a:srgbClr val="1D1D1A"/>
              </a:solidFill>
            </a:endParaRPr>
          </a:p>
        </p:txBody>
      </p:sp>
      <p:sp>
        <p:nvSpPr>
          <p:cNvPr id="21" name="圆角矩形 20">
            <a:extLst>
              <a:ext uri="{FF2B5EF4-FFF2-40B4-BE49-F238E27FC236}">
                <a16:creationId xmlns:a16="http://schemas.microsoft.com/office/drawing/2014/main" id="{6FD2D7D3-42E9-1E4D-A0C6-5D23AB4D2152}"/>
              </a:ext>
            </a:extLst>
          </p:cNvPr>
          <p:cNvSpPr/>
          <p:nvPr/>
        </p:nvSpPr>
        <p:spPr>
          <a:xfrm>
            <a:off x="1353922" y="3085579"/>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可解释性</a:t>
            </a:r>
            <a:r>
              <a:rPr kumimoji="1" lang="en-US" altLang="zh-CN" sz="1400" dirty="0">
                <a:solidFill>
                  <a:srgbClr val="1D1D1A"/>
                </a:solidFill>
              </a:rPr>
              <a:t>AI</a:t>
            </a:r>
            <a:endParaRPr kumimoji="1" lang="zh-CN" altLang="en-US" sz="1400" dirty="0">
              <a:solidFill>
                <a:srgbClr val="1D1D1A"/>
              </a:solidFill>
            </a:endParaRPr>
          </a:p>
        </p:txBody>
      </p:sp>
      <p:sp>
        <p:nvSpPr>
          <p:cNvPr id="22" name="圆角矩形 21">
            <a:extLst>
              <a:ext uri="{FF2B5EF4-FFF2-40B4-BE49-F238E27FC236}">
                <a16:creationId xmlns:a16="http://schemas.microsoft.com/office/drawing/2014/main" id="{96A8190F-BB58-6940-B430-F995D712BC18}"/>
              </a:ext>
            </a:extLst>
          </p:cNvPr>
          <p:cNvSpPr/>
          <p:nvPr/>
        </p:nvSpPr>
        <p:spPr>
          <a:xfrm>
            <a:off x="1353922" y="1963477"/>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强化学习、联邦学习</a:t>
            </a:r>
          </a:p>
        </p:txBody>
      </p:sp>
      <p:sp>
        <p:nvSpPr>
          <p:cNvPr id="23" name="圆角矩形 22">
            <a:extLst>
              <a:ext uri="{FF2B5EF4-FFF2-40B4-BE49-F238E27FC236}">
                <a16:creationId xmlns:a16="http://schemas.microsoft.com/office/drawing/2014/main" id="{E3426F1B-40CC-F348-ACC7-2DD76EFF0530}"/>
              </a:ext>
            </a:extLst>
          </p:cNvPr>
          <p:cNvSpPr/>
          <p:nvPr/>
        </p:nvSpPr>
        <p:spPr>
          <a:xfrm>
            <a:off x="1353922" y="4207681"/>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安全与隐私</a:t>
            </a:r>
          </a:p>
        </p:txBody>
      </p:sp>
      <p:sp>
        <p:nvSpPr>
          <p:cNvPr id="24" name="矩形 23">
            <a:extLst>
              <a:ext uri="{FF2B5EF4-FFF2-40B4-BE49-F238E27FC236}">
                <a16:creationId xmlns:a16="http://schemas.microsoft.com/office/drawing/2014/main" id="{5682FC73-87B8-4443-B265-68DA8A83E635}"/>
              </a:ext>
            </a:extLst>
          </p:cNvPr>
          <p:cNvSpPr/>
          <p:nvPr/>
        </p:nvSpPr>
        <p:spPr>
          <a:xfrm>
            <a:off x="6121581" y="1376058"/>
            <a:ext cx="2368084" cy="400110"/>
          </a:xfrm>
          <a:prstGeom prst="rect">
            <a:avLst/>
          </a:prstGeom>
          <a:noFill/>
          <a:ln>
            <a:noFill/>
          </a:ln>
        </p:spPr>
        <p:txBody>
          <a:bodyPr wrap="none">
            <a:spAutoFit/>
          </a:bodyPr>
          <a:lstStyle/>
          <a:p>
            <a:pPr algn="ctr"/>
            <a:r>
              <a:rPr kumimoji="1" lang="zh-CN" altLang="en-US" sz="2000" b="1" dirty="0">
                <a:solidFill>
                  <a:srgbClr val="1D1D1A"/>
                </a:solidFill>
              </a:rPr>
              <a:t>核心 </a:t>
            </a:r>
            <a:r>
              <a:rPr kumimoji="1" lang="en-US" altLang="zh-CN" sz="2000" b="1" dirty="0">
                <a:solidFill>
                  <a:srgbClr val="1D1D1A"/>
                </a:solidFill>
              </a:rPr>
              <a:t>AI</a:t>
            </a:r>
            <a:r>
              <a:rPr kumimoji="1" lang="zh-CN" altLang="en-US" sz="2000" b="1" dirty="0">
                <a:solidFill>
                  <a:srgbClr val="1D1D1A"/>
                </a:solidFill>
              </a:rPr>
              <a:t> 系统软硬件</a:t>
            </a:r>
          </a:p>
        </p:txBody>
      </p:sp>
      <p:sp>
        <p:nvSpPr>
          <p:cNvPr id="25" name="圆角矩形 24">
            <a:extLst>
              <a:ext uri="{FF2B5EF4-FFF2-40B4-BE49-F238E27FC236}">
                <a16:creationId xmlns:a16="http://schemas.microsoft.com/office/drawing/2014/main" id="{6F41B8CB-9F28-1C43-BAD0-35FA3DDDB9CF}"/>
              </a:ext>
            </a:extLst>
          </p:cNvPr>
          <p:cNvSpPr/>
          <p:nvPr/>
        </p:nvSpPr>
        <p:spPr>
          <a:xfrm>
            <a:off x="1353922" y="5329784"/>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模型压缩、小型化</a:t>
            </a:r>
          </a:p>
        </p:txBody>
      </p:sp>
    </p:spTree>
    <p:extLst>
      <p:ext uri="{BB962C8B-B14F-4D97-AF65-F5344CB8AC3E}">
        <p14:creationId xmlns:p14="http://schemas.microsoft.com/office/powerpoint/2010/main" val="42055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zh-CN" altLang="en-US" dirty="0">
                <a:latin typeface="Futura Medium" panose="020B0602020204020303" pitchFamily="34" charset="-79"/>
                <a:cs typeface="Futura Medium" panose="020B0602020204020303" pitchFamily="34" charset="-79"/>
              </a:rPr>
              <a:t>总结</a:t>
            </a:r>
          </a:p>
        </p:txBody>
      </p:sp>
    </p:spTree>
    <p:extLst>
      <p:ext uri="{BB962C8B-B14F-4D97-AF65-F5344CB8AC3E}">
        <p14:creationId xmlns:p14="http://schemas.microsoft.com/office/powerpoint/2010/main" val="283443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23888" lvl="1" indent="-385763">
              <a:lnSpc>
                <a:spcPct val="200000"/>
              </a:lnSpc>
              <a:buFont typeface="Arial" panose="020B0604020202020204" pitchFamily="34" charset="0"/>
              <a:buChar char="•"/>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系统的组成与生态</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Design Objectives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系统设计目标</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composition</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系统组成</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system</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Stack</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Tech</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系统技术详图</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Ecology</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系统生态</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B33D31-EDB0-EC4A-B9A2-35DAF5D34270}"/>
              </a:ext>
            </a:extLst>
          </p:cNvPr>
          <p:cNvSpPr>
            <a:spLocks noGrp="1"/>
          </p:cNvSpPr>
          <p:nvPr>
            <p:ph type="title"/>
          </p:nvPr>
        </p:nvSpPr>
        <p:spPr/>
        <p:txBody>
          <a:bodyPr/>
          <a:lstStyle/>
          <a:p>
            <a:r>
              <a:rPr lang="zh-CN" altLang="en-US" dirty="0"/>
              <a:t>总结</a:t>
            </a:r>
          </a:p>
        </p:txBody>
      </p:sp>
      <p:sp>
        <p:nvSpPr>
          <p:cNvPr id="9" name="内容占位符 8">
            <a:extLst>
              <a:ext uri="{FF2B5EF4-FFF2-40B4-BE49-F238E27FC236}">
                <a16:creationId xmlns:a16="http://schemas.microsoft.com/office/drawing/2014/main" id="{D80ED217-BDB4-2049-A31B-C1C754B45AC2}"/>
              </a:ext>
            </a:extLst>
          </p:cNvPr>
          <p:cNvSpPr>
            <a:spLocks noGrp="1"/>
          </p:cNvSpPr>
          <p:nvPr>
            <p:ph sz="half" idx="1"/>
          </p:nvPr>
        </p:nvSpPr>
        <p:spPr/>
        <p:txBody>
          <a:bodyPr/>
          <a:lstStyle/>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系统设计目标是面向开发者提供不同层次软硬件组成，支持从底层芯片到应用的每一层的系统任务和目标。</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系统组成分为 </a:t>
            </a:r>
            <a:r>
              <a:rPr lang="en-US" altLang="zh-CN" sz="2400" dirty="0">
                <a:solidFill>
                  <a:srgbClr val="595757"/>
                </a:solidFill>
                <a:latin typeface="Futura Medium" panose="020B0602020204020303" pitchFamily="34" charset="-79"/>
                <a:cs typeface="Futura Medium" panose="020B0602020204020303" pitchFamily="34" charset="-79"/>
              </a:rPr>
              <a:t>5</a:t>
            </a:r>
            <a:r>
              <a:rPr lang="zh-CN" altLang="en-US" sz="2400" dirty="0">
                <a:solidFill>
                  <a:srgbClr val="595757"/>
                </a:solidFill>
                <a:latin typeface="Futura Medium" panose="020B0602020204020303" pitchFamily="34" charset="-79"/>
                <a:cs typeface="Futura Medium" panose="020B0602020204020303" pitchFamily="34" charset="-79"/>
              </a:rPr>
              <a:t> 层：应用层、开发层、框架层、编程编译层、体系结构层，涵盖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系统全栈。</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系统技术详图中打开了每一层的主要技术点，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系统全栈介绍中会介绍和侧重的点。</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系统生态实际上很广泛，我们需要做到有所为、有所不为，聚焦在行的领域发力。</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127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系统设计目标</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高效编程语言、框架、工具</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b="1" dirty="0"/>
              <a:t>编程语言：</a:t>
            </a:r>
            <a:r>
              <a:rPr lang="zh-CN" altLang="en-US" dirty="0"/>
              <a:t>更具 </a:t>
            </a:r>
            <a:r>
              <a:rPr lang="en-US" altLang="zh-CN" dirty="0"/>
              <a:t>AI</a:t>
            </a:r>
            <a:r>
              <a:rPr lang="zh-CN" altLang="en-US" dirty="0"/>
              <a:t> 表达能力和简洁的神经网络计算原语和编程语言。让开发者能够提升开发效率，屏蔽底层细节，更灵活的编程原语支持。</a:t>
            </a:r>
          </a:p>
          <a:p>
            <a:r>
              <a:rPr lang="zh-CN" altLang="en-US" dirty="0"/>
              <a:t> </a:t>
            </a:r>
            <a:r>
              <a:rPr lang="en-US" altLang="zh-CN" dirty="0"/>
              <a:t>AI</a:t>
            </a:r>
            <a:r>
              <a:rPr lang="zh-CN" altLang="en-US" dirty="0"/>
              <a:t> 除了特定领域模型的算子和流程可以复用（例如，</a:t>
            </a:r>
            <a:r>
              <a:rPr lang="en-US" altLang="zh-CN" dirty="0"/>
              <a:t>LLM</a:t>
            </a:r>
            <a:r>
              <a:rPr lang="zh-CN" altLang="en-US" dirty="0"/>
              <a:t> 在 </a:t>
            </a:r>
            <a:r>
              <a:rPr lang="en-US" altLang="zh-CN" dirty="0"/>
              <a:t>NLP</a:t>
            </a:r>
            <a:r>
              <a:rPr lang="zh-CN" altLang="en-US" dirty="0"/>
              <a:t> 领域被广泛作为基础结构），其他领域的新结构、新算子的设计与开发仍以试错（</a:t>
            </a:r>
            <a:r>
              <a:rPr lang="en-US" altLang="zh-CN" dirty="0"/>
              <a:t>Trial And Error</a:t>
            </a:r>
            <a:r>
              <a:rPr lang="zh-CN" altLang="en-US" dirty="0"/>
              <a:t>）的方式进行。如何利用宿主语言（或者原生语言如</a:t>
            </a:r>
            <a:r>
              <a:rPr lang="en-US" altLang="zh-CN" dirty="0"/>
              <a:t>Python</a:t>
            </a:r>
            <a:r>
              <a:rPr lang="zh-CN" altLang="en-US" dirty="0"/>
              <a:t>）灵活表达新的算子、新的</a:t>
            </a:r>
            <a:r>
              <a:rPr lang="en-US" altLang="zh-CN" dirty="0"/>
              <a:t>AI</a:t>
            </a:r>
            <a:r>
              <a:rPr lang="zh-CN" altLang="en-US" dirty="0"/>
              <a:t>范式，屏蔽底层实现所对上暴漏的</a:t>
            </a:r>
            <a:r>
              <a:rPr lang="en-US" altLang="zh-CN" dirty="0"/>
              <a:t>API</a:t>
            </a:r>
            <a:r>
              <a:rPr lang="zh-CN" altLang="en-US" dirty="0"/>
              <a:t>接口呢？</a:t>
            </a:r>
          </a:p>
        </p:txBody>
      </p:sp>
    </p:spTree>
    <p:extLst>
      <p:ext uri="{BB962C8B-B14F-4D97-AF65-F5344CB8AC3E}">
        <p14:creationId xmlns:p14="http://schemas.microsoft.com/office/powerpoint/2010/main" val="11495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14DAF3-FE59-E844-8603-8A8330C5F0A7}"/>
              </a:ext>
            </a:extLst>
          </p:cNvPr>
          <p:cNvSpPr>
            <a:spLocks noGrp="1"/>
          </p:cNvSpPr>
          <p:nvPr>
            <p:ph type="title"/>
          </p:nvPr>
        </p:nvSpPr>
        <p:spPr/>
        <p:txBody>
          <a:bodyPr/>
          <a:lstStyle/>
          <a:p>
            <a:r>
              <a:rPr lang="zh-CN" altLang="en-US" dirty="0"/>
              <a:t>高效编程语言、框架、工具</a:t>
            </a:r>
          </a:p>
        </p:txBody>
      </p:sp>
      <p:sp>
        <p:nvSpPr>
          <p:cNvPr id="3" name="内容占位符 2">
            <a:extLst>
              <a:ext uri="{FF2B5EF4-FFF2-40B4-BE49-F238E27FC236}">
                <a16:creationId xmlns:a16="http://schemas.microsoft.com/office/drawing/2014/main" id="{27FE05DE-2346-8E47-86EF-F97EB37532CF}"/>
              </a:ext>
            </a:extLst>
          </p:cNvPr>
          <p:cNvSpPr>
            <a:spLocks noGrp="1"/>
          </p:cNvSpPr>
          <p:nvPr>
            <p:ph sz="half" idx="1"/>
          </p:nvPr>
        </p:nvSpPr>
        <p:spPr/>
        <p:txBody>
          <a:bodyPr/>
          <a:lstStyle/>
          <a:p>
            <a:r>
              <a:rPr lang="zh-CN" altLang="en-US" b="1" dirty="0"/>
              <a:t>开发框架：</a:t>
            </a:r>
            <a:r>
              <a:rPr lang="zh-CN" altLang="en-US" dirty="0"/>
              <a:t>更直观编辑、调试和实验工具。让开发者可以完整从 </a:t>
            </a:r>
            <a:r>
              <a:rPr lang="en-US" altLang="zh-CN" dirty="0"/>
              <a:t>AI</a:t>
            </a:r>
            <a:r>
              <a:rPr lang="zh-CN" altLang="en-US" dirty="0"/>
              <a:t> 开发、测试、调优与修复程序，提升所开发 </a:t>
            </a:r>
            <a:r>
              <a:rPr lang="en-US" altLang="zh-CN" dirty="0"/>
              <a:t>AI</a:t>
            </a:r>
            <a:r>
              <a:rPr lang="zh-CN" altLang="en-US" dirty="0"/>
              <a:t> 算法的性能与鲁棒性。</a:t>
            </a:r>
            <a:endParaRPr lang="en-US" altLang="zh-CN" dirty="0"/>
          </a:p>
          <a:p>
            <a:r>
              <a:rPr lang="zh-CN" altLang="en-US" dirty="0"/>
              <a:t>训练过程不是一蹴而就，其中伴随着不收敛、</a:t>
            </a:r>
            <a:r>
              <a:rPr lang="en-US" altLang="zh-CN" dirty="0"/>
              <a:t>Nan</a:t>
            </a:r>
            <a:r>
              <a:rPr lang="zh-CN" altLang="en-US" dirty="0"/>
              <a:t>、</a:t>
            </a:r>
            <a:r>
              <a:rPr lang="en-US" altLang="zh-CN" dirty="0"/>
              <a:t>OOM</a:t>
            </a:r>
            <a:r>
              <a:rPr lang="zh-CN" altLang="en-US" dirty="0"/>
              <a:t> 内存溢出等算法问题与系统缺陷（</a:t>
            </a:r>
            <a:r>
              <a:rPr lang="en-US" altLang="zh-CN" dirty="0"/>
              <a:t>Bug</a:t>
            </a:r>
            <a:r>
              <a:rPr lang="zh-CN" altLang="en-US" dirty="0"/>
              <a:t>），工具与系统本身如何在设计之初就考虑到这点，提供良好的可观测、可调试性，允许开发者自定义扩展等支持，需要工具与系统设计者在系统设计之初就考虑到的。</a:t>
            </a:r>
          </a:p>
        </p:txBody>
      </p:sp>
    </p:spTree>
    <p:extLst>
      <p:ext uri="{BB962C8B-B14F-4D97-AF65-F5344CB8AC3E}">
        <p14:creationId xmlns:p14="http://schemas.microsoft.com/office/powerpoint/2010/main" val="4923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E95F68-8791-F243-B7A4-538EB19C5251}"/>
              </a:ext>
            </a:extLst>
          </p:cNvPr>
          <p:cNvSpPr>
            <a:spLocks noGrp="1"/>
          </p:cNvSpPr>
          <p:nvPr>
            <p:ph type="title"/>
          </p:nvPr>
        </p:nvSpPr>
        <p:spPr/>
        <p:txBody>
          <a:bodyPr/>
          <a:lstStyle/>
          <a:p>
            <a:r>
              <a:rPr lang="zh-CN" altLang="en-US" dirty="0"/>
              <a:t>高效编程语言、框架、工具</a:t>
            </a:r>
          </a:p>
        </p:txBody>
      </p:sp>
      <p:sp>
        <p:nvSpPr>
          <p:cNvPr id="5" name="内容占位符 4">
            <a:extLst>
              <a:ext uri="{FF2B5EF4-FFF2-40B4-BE49-F238E27FC236}">
                <a16:creationId xmlns:a16="http://schemas.microsoft.com/office/drawing/2014/main" id="{3117EAE9-5C52-1F4F-A170-97D12CA94CAF}"/>
              </a:ext>
            </a:extLst>
          </p:cNvPr>
          <p:cNvSpPr>
            <a:spLocks noGrp="1"/>
          </p:cNvSpPr>
          <p:nvPr>
            <p:ph sz="half" idx="1"/>
          </p:nvPr>
        </p:nvSpPr>
        <p:spPr/>
        <p:txBody>
          <a:bodyPr/>
          <a:lstStyle/>
          <a:p>
            <a:r>
              <a:rPr lang="zh-CN" altLang="en-US" b="1" dirty="0"/>
              <a:t>全生命周期：</a:t>
            </a:r>
            <a:r>
              <a:rPr lang="zh-CN" altLang="en-US" dirty="0"/>
              <a:t>支持深度学习生命周期中的各个环节，从模型压缩、推理、安全、隐私保护等。不仅能构建 </a:t>
            </a:r>
            <a:r>
              <a:rPr lang="en-US" altLang="zh-CN" dirty="0"/>
              <a:t>AI</a:t>
            </a:r>
            <a:r>
              <a:rPr lang="zh-CN" altLang="en-US" dirty="0"/>
              <a:t> 算法，支持全生命周期的 </a:t>
            </a:r>
            <a:r>
              <a:rPr lang="en-US" altLang="zh-CN" dirty="0"/>
              <a:t>AI</a:t>
            </a:r>
            <a:r>
              <a:rPr lang="zh-CN" altLang="en-US" dirty="0"/>
              <a:t> 应用开发，并在系统内对全生命周期进行分析与优化。</a:t>
            </a:r>
            <a:endParaRPr lang="en-US" altLang="zh-CN" dirty="0"/>
          </a:p>
          <a:p>
            <a:r>
              <a:rPr lang="zh-CN" altLang="en-US" dirty="0"/>
              <a:t>当前的 </a:t>
            </a:r>
            <a:r>
              <a:rPr lang="en-US" altLang="zh-CN" dirty="0"/>
              <a:t>AI</a:t>
            </a:r>
            <a:r>
              <a:rPr lang="zh-CN" altLang="en-US" dirty="0"/>
              <a:t> 工程化场景，已经不是灵感一现单一优化就能迅速取得领先优势，更多的是能否有完善的 </a:t>
            </a:r>
            <a:r>
              <a:rPr lang="en-US" altLang="zh-CN" dirty="0"/>
              <a:t>AI</a:t>
            </a:r>
            <a:r>
              <a:rPr lang="zh-CN" altLang="en-US" dirty="0"/>
              <a:t> 基础设施，快速复现 </a:t>
            </a:r>
            <a:r>
              <a:rPr lang="en-US" altLang="zh-CN" dirty="0"/>
              <a:t>AI</a:t>
            </a:r>
            <a:r>
              <a:rPr lang="zh-CN" altLang="en-US" dirty="0"/>
              <a:t> 社区工作，批量验证新的想法和试错。因此，一套完善全流程生命周期管理能够大幅度提升 </a:t>
            </a:r>
            <a:r>
              <a:rPr lang="en-US" altLang="zh-CN" dirty="0"/>
              <a:t>AI</a:t>
            </a:r>
            <a:r>
              <a:rPr lang="zh-CN" altLang="en-US" dirty="0"/>
              <a:t> 算法生产力。</a:t>
            </a:r>
          </a:p>
        </p:txBody>
      </p:sp>
    </p:spTree>
    <p:extLst>
      <p:ext uri="{BB962C8B-B14F-4D97-AF65-F5344CB8AC3E}">
        <p14:creationId xmlns:p14="http://schemas.microsoft.com/office/powerpoint/2010/main" val="405147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8D96469-B23A-4F46-8CC0-332493FAE79D}"/>
              </a:ext>
            </a:extLst>
          </p:cNvPr>
          <p:cNvSpPr>
            <a:spLocks noGrp="1"/>
          </p:cNvSpPr>
          <p:nvPr>
            <p:ph type="title"/>
          </p:nvPr>
        </p:nvSpPr>
        <p:spPr/>
        <p:txBody>
          <a:bodyPr/>
          <a:lstStyle/>
          <a:p>
            <a:r>
              <a:rPr lang="zh-CN" altLang="en-US" dirty="0"/>
              <a:t>支持快速变化 </a:t>
            </a:r>
            <a:r>
              <a:rPr lang="en-US" altLang="zh-CN" dirty="0"/>
              <a:t>AI</a:t>
            </a:r>
            <a:r>
              <a:rPr lang="zh-CN" altLang="en-US" dirty="0"/>
              <a:t> 算法和任务</a:t>
            </a:r>
          </a:p>
        </p:txBody>
      </p:sp>
      <p:sp>
        <p:nvSpPr>
          <p:cNvPr id="5" name="内容占位符 4">
            <a:extLst>
              <a:ext uri="{FF2B5EF4-FFF2-40B4-BE49-F238E27FC236}">
                <a16:creationId xmlns:a16="http://schemas.microsoft.com/office/drawing/2014/main" id="{7CDE6ACB-5991-D343-9183-23193DC9E680}"/>
              </a:ext>
            </a:extLst>
          </p:cNvPr>
          <p:cNvSpPr>
            <a:spLocks noGrp="1"/>
          </p:cNvSpPr>
          <p:nvPr>
            <p:ph sz="half" idx="1"/>
          </p:nvPr>
        </p:nvSpPr>
        <p:spPr/>
        <p:txBody>
          <a:bodyPr/>
          <a:lstStyle/>
          <a:p>
            <a:r>
              <a:rPr lang="zh-CN" altLang="en-US" dirty="0"/>
              <a:t>除深度学习训练与推理，还能支持强化学习、</a:t>
            </a:r>
            <a:r>
              <a:rPr lang="en-US" altLang="zh-CN" dirty="0"/>
              <a:t>AutoML</a:t>
            </a:r>
            <a:r>
              <a:rPr lang="zh-CN" altLang="en-US" dirty="0"/>
              <a:t>、</a:t>
            </a:r>
            <a:r>
              <a:rPr lang="en-US" altLang="zh-CN" dirty="0"/>
              <a:t>Stable</a:t>
            </a:r>
            <a:r>
              <a:rPr lang="zh-CN" altLang="en-US" dirty="0"/>
              <a:t> </a:t>
            </a:r>
            <a:r>
              <a:rPr lang="en-US" altLang="zh-CN" dirty="0"/>
              <a:t>Diffusion</a:t>
            </a:r>
            <a:r>
              <a:rPr lang="zh-CN" altLang="en-US" dirty="0"/>
              <a:t>、</a:t>
            </a:r>
            <a:r>
              <a:rPr lang="en-US" altLang="zh-CN" dirty="0"/>
              <a:t>GAN</a:t>
            </a:r>
            <a:r>
              <a:rPr lang="zh-CN" altLang="en-US" dirty="0"/>
              <a:t> 等</a:t>
            </a:r>
            <a:r>
              <a:rPr lang="zh-CN" altLang="en-US" b="1" dirty="0"/>
              <a:t>新训练范式</a:t>
            </a:r>
            <a:r>
              <a:rPr lang="zh-CN" altLang="en-US" dirty="0"/>
              <a:t>。新范式造成对之前单一支持单模型外，在多模型层面，训练与推理任务层面产生了新的 </a:t>
            </a:r>
            <a:r>
              <a:rPr lang="en-US" altLang="zh-CN" dirty="0"/>
              <a:t>AI</a:t>
            </a:r>
            <a:r>
              <a:rPr lang="zh-CN" altLang="en-US" dirty="0"/>
              <a:t> 系统抽象与资源，作业管理需求。</a:t>
            </a:r>
          </a:p>
          <a:p>
            <a:r>
              <a:rPr lang="zh-CN" altLang="en-US" b="1" dirty="0"/>
              <a:t>提供更强大和可扩展的计算能力</a:t>
            </a:r>
            <a:r>
              <a:rPr lang="zh-CN" altLang="en-US" dirty="0"/>
              <a:t>。让开发者的 </a:t>
            </a:r>
            <a:r>
              <a:rPr lang="en-US" altLang="zh-CN" dirty="0"/>
              <a:t>AI</a:t>
            </a:r>
            <a:r>
              <a:rPr lang="zh-CN" altLang="en-US" dirty="0"/>
              <a:t> 应用可扩展，并部署于可以并行计算的节点或者集群，应对大数据和大模型挑战。当前 </a:t>
            </a:r>
            <a:r>
              <a:rPr lang="en-US" altLang="zh-CN" dirty="0"/>
              <a:t>AI</a:t>
            </a:r>
            <a:r>
              <a:rPr lang="zh-CN" altLang="en-US" dirty="0"/>
              <a:t> 应用通过大模型产生更好的效果，促使系统需要 </a:t>
            </a:r>
            <a:r>
              <a:rPr lang="en-US" altLang="zh-CN" dirty="0"/>
              <a:t>AI</a:t>
            </a:r>
            <a:r>
              <a:rPr lang="zh-CN" altLang="en-US" dirty="0"/>
              <a:t> 集群，同时由于企业 </a:t>
            </a:r>
            <a:r>
              <a:rPr lang="en-US" altLang="zh-CN" dirty="0"/>
              <a:t>IT </a:t>
            </a:r>
            <a:r>
              <a:rPr lang="zh-CN" altLang="en-US" dirty="0"/>
              <a:t>基础设施不端完善，能够不断沉淀新的数据，也会伴随着大数据的问题。大模型与大数据促使存储与计算层面系统在摩尔定律失效大背景下，通过并行与分布式计算的范式扩展算力与存储的支持。</a:t>
            </a:r>
          </a:p>
        </p:txBody>
      </p:sp>
    </p:spTree>
    <p:extLst>
      <p:ext uri="{BB962C8B-B14F-4D97-AF65-F5344CB8AC3E}">
        <p14:creationId xmlns:p14="http://schemas.microsoft.com/office/powerpoint/2010/main" val="9716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B785807-F439-854A-B24E-A708340FD582}"/>
              </a:ext>
            </a:extLst>
          </p:cNvPr>
          <p:cNvSpPr>
            <a:spLocks noGrp="1"/>
          </p:cNvSpPr>
          <p:nvPr>
            <p:ph type="title"/>
          </p:nvPr>
        </p:nvSpPr>
        <p:spPr/>
        <p:txBody>
          <a:bodyPr/>
          <a:lstStyle/>
          <a:p>
            <a:r>
              <a:rPr lang="zh-CN" altLang="en-US" dirty="0"/>
              <a:t>新挑战下系统设计、实现和演化问题</a:t>
            </a:r>
          </a:p>
        </p:txBody>
      </p:sp>
      <p:sp>
        <p:nvSpPr>
          <p:cNvPr id="3" name="内容占位符 2">
            <a:extLst>
              <a:ext uri="{FF2B5EF4-FFF2-40B4-BE49-F238E27FC236}">
                <a16:creationId xmlns:a16="http://schemas.microsoft.com/office/drawing/2014/main" id="{34624D58-0B3E-6742-9BDD-B0FC4A14A37A}"/>
              </a:ext>
            </a:extLst>
          </p:cNvPr>
          <p:cNvSpPr>
            <a:spLocks noGrp="1"/>
          </p:cNvSpPr>
          <p:nvPr>
            <p:ph sz="half" idx="1"/>
          </p:nvPr>
        </p:nvSpPr>
        <p:spPr/>
        <p:txBody>
          <a:bodyPr/>
          <a:lstStyle/>
          <a:p>
            <a:r>
              <a:rPr lang="zh-CN" altLang="en-US" b="1" dirty="0"/>
              <a:t>自动推导计算图：</a:t>
            </a:r>
            <a:r>
              <a:rPr lang="zh-CN" altLang="en-US" dirty="0"/>
              <a:t>通过符号执行或即时编译，获取计算图信息，进而数据驱动方式做定制化的优化，如</a:t>
            </a:r>
            <a:r>
              <a:rPr lang="en-US" altLang="zh-CN" dirty="0"/>
              <a:t>PyTorch2.0</a:t>
            </a:r>
            <a:r>
              <a:rPr lang="zh-CN" altLang="en-US" dirty="0"/>
              <a:t> </a:t>
            </a:r>
            <a:r>
              <a:rPr lang="en-US" altLang="zh-CN" dirty="0"/>
              <a:t>Dynamo</a:t>
            </a:r>
            <a:r>
              <a:rPr lang="zh-CN" altLang="en-US" dirty="0"/>
              <a:t>。</a:t>
            </a:r>
            <a:endParaRPr lang="en-US" altLang="zh-CN" dirty="0"/>
          </a:p>
          <a:p>
            <a:r>
              <a:rPr lang="zh-CN" altLang="en-US" b="1" dirty="0"/>
              <a:t>自动并行：</a:t>
            </a:r>
            <a:r>
              <a:rPr lang="zh-CN" altLang="en-US" dirty="0"/>
              <a:t>面对部署场景的多样化体系结构，训练阶段异构硬件的趋势，框架让用户透明的进行任务放置，并行化，以期以最为优化的方式在指定硬件配置下，并行化与减少 </a:t>
            </a:r>
            <a:r>
              <a:rPr lang="en-US" altLang="zh-CN" dirty="0"/>
              <a:t>I/O</a:t>
            </a:r>
            <a:r>
              <a:rPr lang="zh-CN" altLang="en-US" dirty="0"/>
              <a:t>，逼近硬件提供的性能上限。</a:t>
            </a:r>
            <a:endParaRPr lang="en-US" altLang="zh-CN" dirty="0"/>
          </a:p>
          <a:p>
            <a:r>
              <a:rPr lang="zh-CN" altLang="en-US" b="1" dirty="0"/>
              <a:t>弹性计算：</a:t>
            </a:r>
            <a:r>
              <a:rPr lang="zh-CN" altLang="en-US" dirty="0"/>
              <a:t>并扩展到多个计算节点，面对云与集群场景，如何自动将任务扩展与部署，进而支撑分布式计算，弹性计算，让开发者按需使用资源，也是云原生背景下，</a:t>
            </a:r>
            <a:r>
              <a:rPr lang="en-US" altLang="zh-CN" dirty="0"/>
              <a:t>AI</a:t>
            </a:r>
            <a:r>
              <a:rPr lang="zh-CN" altLang="en-US" dirty="0"/>
              <a:t> 系统所需要考虑和支持。</a:t>
            </a:r>
            <a:endParaRPr lang="en-US" altLang="zh-CN" dirty="0"/>
          </a:p>
          <a:p>
            <a:endParaRPr kumimoji="1" lang="zh-CN" altLang="en-US" dirty="0"/>
          </a:p>
        </p:txBody>
      </p:sp>
    </p:spTree>
    <p:extLst>
      <p:ext uri="{BB962C8B-B14F-4D97-AF65-F5344CB8AC3E}">
        <p14:creationId xmlns:p14="http://schemas.microsoft.com/office/powerpoint/2010/main" val="406658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22403</TotalTime>
  <Words>2195</Words>
  <Application>Microsoft Macintosh PowerPoint</Application>
  <PresentationFormat>自定义</PresentationFormat>
  <Paragraphs>166</Paragraphs>
  <Slides>31</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31</vt:i4>
      </vt:variant>
    </vt:vector>
  </HeadingPairs>
  <TitlesOfParts>
    <vt:vector size="46"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高效编程语言、框架、工具</vt:lpstr>
      <vt:lpstr>高效编程语言、框架、工具</vt:lpstr>
      <vt:lpstr>高效编程语言、框架、工具</vt:lpstr>
      <vt:lpstr>支持快速变化 AI 算法和任务</vt:lpstr>
      <vt:lpstr>新挑战下系统设计、实现和演化问题</vt:lpstr>
      <vt:lpstr>新挑战下系统设计、实现和演化问题</vt:lpstr>
      <vt:lpstr>提供大规模 AI 集群的企业级环境部署</vt:lpstr>
      <vt:lpstr>PowerPoint 演示文稿</vt:lpstr>
      <vt:lpstr>AI 系统设计的4个小目标</vt:lpstr>
      <vt:lpstr>PowerPoint 演示文稿</vt:lpstr>
      <vt:lpstr>PowerPoint 演示文稿</vt:lpstr>
      <vt:lpstr>应用层：提供具体算法</vt:lpstr>
      <vt:lpstr>开发层：提供前端编程语言</vt:lpstr>
      <vt:lpstr>框架层：提供面向 AI 业务表示抽象</vt:lpstr>
      <vt:lpstr>编译编程：提供硬件编程模型 &amp; 框架 IR 编译优化</vt:lpstr>
      <vt:lpstr>编译编程：提供硬件编程模型 &amp; 框架 IR 编译优化</vt:lpstr>
      <vt:lpstr>编译编程：提供硬件编程模型 &amp; 框架 IR 编译优化</vt:lpstr>
      <vt:lpstr>硬件体系结构：AI 芯片 &amp; 网络加速器</vt:lpstr>
      <vt:lpstr>PowerPoint 演示文稿</vt:lpstr>
      <vt:lpstr>AI系统技术栈</vt:lpstr>
      <vt:lpstr>PowerPoint 演示文稿</vt:lpstr>
      <vt:lpstr>核心 AI 系统软硬件</vt:lpstr>
      <vt:lpstr>AI 算法和框架</vt:lpstr>
      <vt:lpstr>广泛的 AI 系统生态</vt:lpstr>
      <vt:lpstr>PowerPoint 演示文稿</vt:lpstr>
      <vt:lpstr>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7418</cp:revision>
  <dcterms:created xsi:type="dcterms:W3CDTF">2020-08-28T08:44:19Z</dcterms:created>
  <dcterms:modified xsi:type="dcterms:W3CDTF">2023-09-11T22:17:02Z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